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6"/>
  </p:handoutMasterIdLst>
  <p:sldIdLst>
    <p:sldId id="302" r:id="rId2"/>
    <p:sldId id="301" r:id="rId3"/>
    <p:sldId id="300" r:id="rId4"/>
    <p:sldId id="287" r:id="rId5"/>
    <p:sldId id="299" r:id="rId6"/>
    <p:sldId id="286" r:id="rId7"/>
    <p:sldId id="289" r:id="rId8"/>
    <p:sldId id="290" r:id="rId9"/>
    <p:sldId id="291" r:id="rId10"/>
    <p:sldId id="292" r:id="rId11"/>
    <p:sldId id="293" r:id="rId12"/>
    <p:sldId id="294" r:id="rId13"/>
    <p:sldId id="296" r:id="rId14"/>
    <p:sldId id="297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  <p:sldId id="322" r:id="rId35"/>
  </p:sldIdLst>
  <p:sldSz cx="9144000" cy="6858000" type="screen4x3"/>
  <p:notesSz cx="6669088" cy="9928225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73" autoAdjust="0"/>
    <p:restoredTop sz="86486" autoAdjust="0"/>
  </p:normalViewPr>
  <p:slideViewPr>
    <p:cSldViewPr>
      <p:cViewPr varScale="1">
        <p:scale>
          <a:sx n="95" d="100"/>
          <a:sy n="95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EA4B46-FD6A-441E-9D23-BB25093787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Blaah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990000"/>
          </a:solidFill>
          <a:latin typeface="Helvetica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Webdings" pitchFamily="18" charset="2"/>
        <a:buChar char="4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ve@hk.tlu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ducation/lifelong-learning-policy/doc28_en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rl.europa.eu/sides/getDoc.do?language=EN&amp;reference=A6-0304/200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0825" y="2130425"/>
            <a:ext cx="8642350" cy="1470025"/>
          </a:xfrm>
        </p:spPr>
        <p:txBody>
          <a:bodyPr/>
          <a:lstStyle/>
          <a:p>
            <a:pPr algn="ctr"/>
            <a:r>
              <a:rPr lang="et-EE" dirty="0" err="1" smtClean="0"/>
              <a:t>Induction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s</a:t>
            </a:r>
            <a:r>
              <a:rPr lang="en-GB" dirty="0" err="1" smtClean="0"/>
              <a:t>upport</a:t>
            </a:r>
            <a:r>
              <a:rPr lang="en-GB" dirty="0" smtClean="0"/>
              <a:t> programme </a:t>
            </a:r>
            <a:r>
              <a:rPr lang="en-GB" dirty="0" smtClean="0"/>
              <a:t>for novice teachers </a:t>
            </a:r>
            <a:r>
              <a:rPr lang="en-GB" dirty="0" smtClean="0"/>
              <a:t>in Estonia 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03350" y="4292600"/>
            <a:ext cx="6400800" cy="1752600"/>
          </a:xfrm>
        </p:spPr>
        <p:txBody>
          <a:bodyPr/>
          <a:lstStyle/>
          <a:p>
            <a:r>
              <a:rPr lang="et-EE" sz="2800" dirty="0" smtClean="0"/>
              <a:t>Eve Eisenschmidt, </a:t>
            </a:r>
            <a:r>
              <a:rPr lang="et-EE" sz="2800" dirty="0" err="1" smtClean="0"/>
              <a:t>PhD</a:t>
            </a:r>
            <a:endParaRPr lang="et-EE" sz="2800" dirty="0" smtClean="0"/>
          </a:p>
          <a:p>
            <a:r>
              <a:rPr lang="et-EE" sz="2800" dirty="0" err="1" smtClean="0">
                <a:hlinkClick r:id="rId2"/>
              </a:rPr>
              <a:t>eve@hk.tlu.ee</a:t>
            </a:r>
            <a:endParaRPr lang="et-EE" sz="2800" dirty="0" smtClean="0"/>
          </a:p>
          <a:p>
            <a:r>
              <a:rPr lang="et-EE" sz="2800" dirty="0" smtClean="0"/>
              <a:t>14 </a:t>
            </a:r>
            <a:r>
              <a:rPr lang="et-EE" sz="2800" dirty="0" err="1" smtClean="0"/>
              <a:t>March</a:t>
            </a:r>
            <a:r>
              <a:rPr lang="et-EE" sz="2800" dirty="0" smtClean="0"/>
              <a:t> 2011</a:t>
            </a:r>
            <a:r>
              <a:rPr lang="et-EE" sz="2800" dirty="0" smtClean="0"/>
              <a:t>, </a:t>
            </a:r>
            <a:r>
              <a:rPr lang="et-EE" sz="2800" dirty="0" smtClean="0"/>
              <a:t>Haapsalu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pPr eaLnBrk="1" hangingPunct="1"/>
            <a:r>
              <a:rPr lang="en-GB" sz="3600" smtClean="0">
                <a:cs typeface="Times New Roman" pitchFamily="18" charset="0"/>
              </a:rPr>
              <a:t>First results of implementation</a:t>
            </a:r>
            <a:r>
              <a:rPr lang="et-EE" sz="3600" smtClean="0"/>
              <a:t> (1)</a:t>
            </a:r>
            <a:r>
              <a:rPr lang="en-GB" sz="3600" smtClean="0">
                <a:cs typeface="Times New Roman" pitchFamily="18" charset="0"/>
              </a:rPr>
              <a:t/>
            </a:r>
            <a:br>
              <a:rPr lang="en-GB" sz="3600" smtClean="0">
                <a:cs typeface="Times New Roman" pitchFamily="18" charset="0"/>
              </a:rPr>
            </a:br>
            <a:endParaRPr lang="en-GB" sz="3600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3916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t-EE" sz="2800" smtClean="0"/>
              <a:t>First year is a</a:t>
            </a:r>
            <a:r>
              <a:rPr lang="et-EE" sz="2800" smtClean="0">
                <a:latin typeface="Times New Roman" pitchFamily="18" charset="0"/>
              </a:rPr>
              <a:t> </a:t>
            </a:r>
            <a:r>
              <a:rPr lang="en-GB" sz="2800" smtClean="0">
                <a:cs typeface="Times New Roman" pitchFamily="18" charset="0"/>
              </a:rPr>
              <a:t>period of adaptation to the organi</a:t>
            </a:r>
            <a:r>
              <a:rPr lang="et-EE" sz="2800" smtClean="0">
                <a:cs typeface="Times New Roman" pitchFamily="18" charset="0"/>
              </a:rPr>
              <a:t>s</a:t>
            </a:r>
            <a:r>
              <a:rPr lang="en-GB" sz="2800" smtClean="0">
                <a:cs typeface="Times New Roman" pitchFamily="18" charset="0"/>
              </a:rPr>
              <a:t>ation</a:t>
            </a:r>
            <a:r>
              <a:rPr lang="et-EE" sz="2800" smtClean="0">
                <a:latin typeface="Times New Roman" pitchFamily="18" charset="0"/>
              </a:rPr>
              <a:t>.</a:t>
            </a:r>
            <a:endParaRPr lang="en-GB" sz="28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t-EE" sz="2800" smtClean="0">
                <a:cs typeface="Times New Roman" pitchFamily="18" charset="0"/>
              </a:rPr>
              <a:t>N</a:t>
            </a:r>
            <a:r>
              <a:rPr lang="en-GB" sz="2800" smtClean="0">
                <a:cs typeface="Times New Roman" pitchFamily="18" charset="0"/>
              </a:rPr>
              <a:t>ovice teachers consider the mentor to be </a:t>
            </a:r>
            <a:r>
              <a:rPr lang="et-EE" sz="2800" smtClean="0">
                <a:cs typeface="Times New Roman" pitchFamily="18" charset="0"/>
              </a:rPr>
              <a:t>a </a:t>
            </a:r>
            <a:r>
              <a:rPr lang="en-GB" sz="2800" smtClean="0">
                <a:cs typeface="Times New Roman" pitchFamily="18" charset="0"/>
              </a:rPr>
              <a:t>“local guide“.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t-EE" sz="2800" smtClean="0">
                <a:cs typeface="Times New Roman" pitchFamily="18" charset="0"/>
              </a:rPr>
              <a:t>S</a:t>
            </a:r>
            <a:r>
              <a:rPr lang="en-GB" sz="2800" smtClean="0">
                <a:cs typeface="Times New Roman" pitchFamily="18" charset="0"/>
              </a:rPr>
              <a:t>chool leaders</a:t>
            </a:r>
            <a:r>
              <a:rPr lang="en-GB" sz="2800" i="1" smtClean="0">
                <a:cs typeface="Times New Roman" pitchFamily="18" charset="0"/>
              </a:rPr>
              <a:t> </a:t>
            </a:r>
            <a:r>
              <a:rPr lang="en-GB" sz="2800" smtClean="0">
                <a:cs typeface="Times New Roman" pitchFamily="18" charset="0"/>
              </a:rPr>
              <a:t>of the institutions with higher co-operative culture value induction year as </a:t>
            </a:r>
            <a:r>
              <a:rPr lang="et-EE" sz="2800" smtClean="0">
                <a:cs typeface="Times New Roman" pitchFamily="18" charset="0"/>
              </a:rPr>
              <a:t>a</a:t>
            </a:r>
            <a:r>
              <a:rPr lang="en-GB" sz="2800" smtClean="0">
                <a:cs typeface="Times New Roman" pitchFamily="18" charset="0"/>
              </a:rPr>
              <a:t> learning period </a:t>
            </a:r>
            <a:r>
              <a:rPr lang="et-EE" sz="2800" smtClean="0">
                <a:cs typeface="Times New Roman" pitchFamily="18" charset="0"/>
              </a:rPr>
              <a:t>for</a:t>
            </a:r>
            <a:r>
              <a:rPr lang="en-GB" sz="2800" smtClean="0">
                <a:cs typeface="Times New Roman" pitchFamily="18" charset="0"/>
              </a:rPr>
              <a:t> the novice teacher.</a:t>
            </a:r>
            <a:r>
              <a:rPr lang="en-GB" sz="240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t-EE" smtClean="0"/>
              <a:t>Results (2)…</a:t>
            </a:r>
            <a:endParaRPr lang="en-GB" smtClean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616450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spcAft>
                <a:spcPct val="50000"/>
              </a:spcAft>
              <a:buFont typeface="Webdings" pitchFamily="18" charset="2"/>
              <a:buNone/>
              <a:defRPr/>
            </a:pPr>
            <a:r>
              <a:rPr lang="et-EE" sz="2800" dirty="0" smtClean="0">
                <a:latin typeface="Times New Roman" pitchFamily="18" charset="0"/>
              </a:rPr>
              <a:t>	</a:t>
            </a:r>
            <a:r>
              <a:rPr lang="et-EE" sz="2800" dirty="0" smtClean="0">
                <a:cs typeface="Times New Roman" pitchFamily="18" charset="0"/>
              </a:rPr>
              <a:t>N</a:t>
            </a:r>
            <a:r>
              <a:rPr lang="en-GB" sz="2800" dirty="0" err="1" smtClean="0">
                <a:cs typeface="Times New Roman" pitchFamily="18" charset="0"/>
              </a:rPr>
              <a:t>ovice</a:t>
            </a:r>
            <a:r>
              <a:rPr lang="en-GB" sz="2800" dirty="0" smtClean="0">
                <a:cs typeface="Times New Roman" pitchFamily="18" charset="0"/>
              </a:rPr>
              <a:t> teachers' </a:t>
            </a:r>
            <a:r>
              <a:rPr lang="et-EE" sz="2800" dirty="0" err="1" smtClean="0">
                <a:cs typeface="Times New Roman" pitchFamily="18" charset="0"/>
              </a:rPr>
              <a:t>evaluation</a:t>
            </a:r>
            <a:r>
              <a:rPr lang="en-GB" sz="2800" dirty="0" smtClean="0">
                <a:cs typeface="Times New Roman" pitchFamily="18" charset="0"/>
              </a:rPr>
              <a:t> </a:t>
            </a:r>
            <a:r>
              <a:rPr lang="et-EE" sz="2800" dirty="0" smtClean="0">
                <a:cs typeface="Times New Roman" pitchFamily="18" charset="0"/>
              </a:rPr>
              <a:t>of</a:t>
            </a:r>
            <a:r>
              <a:rPr lang="en-GB" sz="2800" dirty="0" smtClean="0">
                <a:cs typeface="Times New Roman" pitchFamily="18" charset="0"/>
              </a:rPr>
              <a:t> the importance of  induction year was very divergent, depending on 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the </a:t>
            </a:r>
            <a:r>
              <a:rPr lang="et-EE" sz="2800" dirty="0" err="1" smtClean="0">
                <a:latin typeface="Arial" charset="0"/>
              </a:rPr>
              <a:t>quality</a:t>
            </a:r>
            <a:r>
              <a:rPr lang="et-EE" sz="2800" dirty="0" smtClean="0">
                <a:cs typeface="Times New Roman" pitchFamily="18" charset="0"/>
              </a:rPr>
              <a:t> </a:t>
            </a:r>
            <a:r>
              <a:rPr lang="et-EE" sz="2800" dirty="0" err="1" smtClean="0">
                <a:latin typeface="Arial" charset="0"/>
              </a:rPr>
              <a:t>of</a:t>
            </a:r>
            <a:r>
              <a:rPr lang="et-EE" sz="2800" dirty="0" smtClean="0">
                <a:latin typeface="Arial" charset="0"/>
              </a:rPr>
              <a:t>:</a:t>
            </a:r>
          </a:p>
          <a:p>
            <a:pPr marL="514350" indent="-514350" algn="just" eaLnBrk="1" hangingPunct="1">
              <a:spcBef>
                <a:spcPct val="50000"/>
              </a:spcBef>
              <a:spcAft>
                <a:spcPct val="50000"/>
              </a:spcAft>
              <a:buFont typeface="Webdings" pitchFamily="18" charset="2"/>
              <a:buAutoNum type="arabicParenR"/>
              <a:defRPr/>
            </a:pPr>
            <a:r>
              <a:rPr lang="et-EE" sz="2800" dirty="0" err="1" smtClean="0">
                <a:latin typeface="Arial" charset="0"/>
              </a:rPr>
              <a:t>support</a:t>
            </a:r>
            <a:r>
              <a:rPr lang="en-GB" sz="28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sz="2800" dirty="0" smtClean="0">
                <a:cs typeface="Times New Roman" pitchFamily="18" charset="0"/>
              </a:rPr>
              <a:t>received from the mentor,</a:t>
            </a:r>
            <a:r>
              <a:rPr lang="et-EE" sz="2800" dirty="0" smtClean="0">
                <a:latin typeface="Times New Roman" pitchFamily="18" charset="0"/>
              </a:rPr>
              <a:t> </a:t>
            </a:r>
          </a:p>
          <a:p>
            <a:pPr marL="514350" indent="-514350" algn="just" eaLnBrk="1" hangingPunct="1">
              <a:spcBef>
                <a:spcPct val="50000"/>
              </a:spcBef>
              <a:spcAft>
                <a:spcPct val="50000"/>
              </a:spcAft>
              <a:buFont typeface="Webdings" pitchFamily="18" charset="2"/>
              <a:buAutoNum type="arabicParenR"/>
              <a:defRPr/>
            </a:pPr>
            <a:r>
              <a:rPr lang="et-EE" sz="2800" dirty="0" smtClean="0">
                <a:latin typeface="Times New Roman" pitchFamily="18" charset="0"/>
              </a:rPr>
              <a:t>2) </a:t>
            </a:r>
            <a:r>
              <a:rPr lang="en-GB" sz="2800" dirty="0" smtClean="0">
                <a:cs typeface="Times New Roman" pitchFamily="18" charset="0"/>
              </a:rPr>
              <a:t>the meaningfulness of the university support programme and </a:t>
            </a:r>
            <a:endParaRPr lang="et-EE" sz="2800" dirty="0" smtClean="0">
              <a:cs typeface="Times New Roman" pitchFamily="18" charset="0"/>
            </a:endParaRPr>
          </a:p>
          <a:p>
            <a:pPr marL="514350" indent="-514350" algn="just" eaLnBrk="1" hangingPunct="1">
              <a:spcBef>
                <a:spcPct val="50000"/>
              </a:spcBef>
              <a:spcAft>
                <a:spcPct val="50000"/>
              </a:spcAft>
              <a:buFont typeface="Webdings" pitchFamily="18" charset="2"/>
              <a:buAutoNum type="arabicParenR"/>
              <a:defRPr/>
            </a:pPr>
            <a:r>
              <a:rPr lang="et-EE" sz="2800" dirty="0" smtClean="0">
                <a:latin typeface="Times New Roman" pitchFamily="18" charset="0"/>
              </a:rPr>
              <a:t>3) </a:t>
            </a:r>
            <a:r>
              <a:rPr lang="en-GB" sz="2800" dirty="0" smtClean="0">
                <a:cs typeface="Times New Roman" pitchFamily="18" charset="0"/>
              </a:rPr>
              <a:t>the novice's own readiness to analyse professional growth. </a:t>
            </a:r>
          </a:p>
          <a:p>
            <a:pPr eaLnBrk="1" hangingPunct="1">
              <a:buFont typeface="Webdings" pitchFamily="18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cs typeface="Times New Roman" pitchFamily="18" charset="0"/>
              </a:rPr>
              <a:t>The eligibility of the implementation model</a:t>
            </a:r>
            <a:r>
              <a:rPr lang="en-GB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373563"/>
          </a:xfrm>
        </p:spPr>
        <p:txBody>
          <a:bodyPr/>
          <a:lstStyle/>
          <a:p>
            <a:pPr algn="just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t-EE" sz="2600" smtClean="0">
                <a:cs typeface="Times New Roman" pitchFamily="18" charset="0"/>
              </a:rPr>
              <a:t>p</a:t>
            </a:r>
            <a:r>
              <a:rPr lang="en-GB" sz="2600" smtClean="0">
                <a:cs typeface="Times New Roman" pitchFamily="18" charset="0"/>
              </a:rPr>
              <a:t>artnership </a:t>
            </a:r>
            <a:r>
              <a:rPr lang="et-EE" sz="2600" smtClean="0">
                <a:cs typeface="Times New Roman" pitchFamily="18" charset="0"/>
              </a:rPr>
              <a:t>between</a:t>
            </a:r>
            <a:r>
              <a:rPr lang="en-GB" sz="2600" smtClean="0">
                <a:cs typeface="Times New Roman" pitchFamily="18" charset="0"/>
              </a:rPr>
              <a:t> universities and schools in supporting the novice teacher's professional growth </a:t>
            </a:r>
            <a:r>
              <a:rPr lang="et-EE" sz="2600" smtClean="0">
                <a:latin typeface="Arial" charset="0"/>
              </a:rPr>
              <a:t>gives more possibilites to school development</a:t>
            </a:r>
          </a:p>
          <a:p>
            <a:pPr algn="just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t-EE" sz="2600" smtClean="0">
                <a:latin typeface="Arial" charset="0"/>
              </a:rPr>
              <a:t> creates </a:t>
            </a:r>
            <a:r>
              <a:rPr lang="en-GB" sz="2600" smtClean="0">
                <a:latin typeface="Arial" charset="0"/>
                <a:cs typeface="Times New Roman" pitchFamily="18" charset="0"/>
              </a:rPr>
              <a:t>connection between initial training and the following continuous development</a:t>
            </a:r>
            <a:endParaRPr lang="et-EE" sz="2600" smtClean="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t-EE" sz="2600" smtClean="0">
                <a:latin typeface="Arial" charset="0"/>
              </a:rPr>
              <a:t>Gives </a:t>
            </a:r>
            <a:r>
              <a:rPr lang="en-GB" sz="2600" smtClean="0">
                <a:latin typeface="Arial" charset="0"/>
                <a:cs typeface="Times New Roman" pitchFamily="18" charset="0"/>
              </a:rPr>
              <a:t>feedback on the quality of initial teacher training</a:t>
            </a:r>
            <a:r>
              <a:rPr lang="en-GB" sz="2600" smtClean="0">
                <a:cs typeface="Times New Roman" pitchFamily="18" charset="0"/>
              </a:rPr>
              <a:t> and opportunities for interconnecting theory and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smtClean="0">
                <a:cs typeface="Times New Roman" pitchFamily="18" charset="0"/>
              </a:rPr>
              <a:t>The first experiences of implementation have </a:t>
            </a:r>
            <a:r>
              <a:rPr lang="et-EE" sz="3200" smtClean="0">
                <a:cs typeface="Times New Roman" pitchFamily="18" charset="0"/>
              </a:rPr>
              <a:t>provided the</a:t>
            </a:r>
            <a:r>
              <a:rPr lang="en-GB" sz="3200" smtClean="0">
                <a:cs typeface="Times New Roman" pitchFamily="18" charset="0"/>
              </a:rPr>
              <a:t> following suggestions: </a:t>
            </a:r>
            <a:br>
              <a:rPr lang="en-GB" sz="3200" smtClean="0">
                <a:cs typeface="Times New Roman" pitchFamily="18" charset="0"/>
              </a:rPr>
            </a:br>
            <a:endParaRPr lang="en-GB" sz="3200" smtClean="0"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3916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600" smtClean="0">
                <a:cs typeface="Times New Roman" pitchFamily="18" charset="0"/>
              </a:rPr>
              <a:t>Initial teacher training should </a:t>
            </a:r>
            <a:r>
              <a:rPr lang="et-EE" sz="2600" smtClean="0">
                <a:cs typeface="Times New Roman" pitchFamily="18" charset="0"/>
              </a:rPr>
              <a:t>put</a:t>
            </a:r>
            <a:r>
              <a:rPr lang="en-GB" sz="2600" smtClean="0">
                <a:cs typeface="Times New Roman" pitchFamily="18" charset="0"/>
              </a:rPr>
              <a:t> more emphasis on and create preconditions for the development of </a:t>
            </a:r>
            <a:r>
              <a:rPr lang="et-EE" sz="2600" smtClean="0">
                <a:cs typeface="Times New Roman" pitchFamily="18" charset="0"/>
              </a:rPr>
              <a:t>a</a:t>
            </a:r>
            <a:r>
              <a:rPr lang="en-GB" sz="2600" smtClean="0">
                <a:cs typeface="Times New Roman" pitchFamily="18" charset="0"/>
              </a:rPr>
              <a:t> future teacher's professional identity (including professional self-concept</a:t>
            </a:r>
            <a:r>
              <a:rPr lang="et-EE" sz="2600" smtClean="0">
                <a:cs typeface="Times New Roman" pitchFamily="18" charset="0"/>
              </a:rPr>
              <a:t>ion</a:t>
            </a:r>
            <a:r>
              <a:rPr lang="en-GB" sz="2600" smtClean="0">
                <a:cs typeface="Times New Roman" pitchFamily="18" charset="0"/>
              </a:rPr>
              <a:t>)</a:t>
            </a:r>
            <a:r>
              <a:rPr lang="et-EE" sz="2600" smtClean="0">
                <a:latin typeface="Times New Roman" pitchFamily="18" charset="0"/>
              </a:rPr>
              <a:t>,</a:t>
            </a:r>
            <a:r>
              <a:rPr lang="en-GB" sz="2600" smtClean="0">
                <a:cs typeface="Times New Roman" pitchFamily="18" charset="0"/>
              </a:rPr>
              <a:t> </a:t>
            </a:r>
            <a:r>
              <a:rPr lang="et-EE" sz="2600" smtClean="0">
                <a:cs typeface="Times New Roman" pitchFamily="18" charset="0"/>
              </a:rPr>
              <a:t>s</a:t>
            </a:r>
            <a:r>
              <a:rPr lang="en-GB" sz="2600" smtClean="0">
                <a:cs typeface="Times New Roman" pitchFamily="18" charset="0"/>
              </a:rPr>
              <a:t>elf-analysis and </a:t>
            </a:r>
            <a:r>
              <a:rPr lang="et-EE" sz="2600" smtClean="0">
                <a:latin typeface="Arial" charset="0"/>
              </a:rPr>
              <a:t>readiness for </a:t>
            </a:r>
            <a:r>
              <a:rPr lang="en-GB" sz="2600" smtClean="0">
                <a:latin typeface="Arial" charset="0"/>
                <a:cs typeface="Times New Roman" pitchFamily="18" charset="0"/>
              </a:rPr>
              <a:t>professional</a:t>
            </a:r>
            <a:r>
              <a:rPr lang="en-GB" sz="2600" smtClean="0">
                <a:cs typeface="Times New Roman" pitchFamily="18" charset="0"/>
              </a:rPr>
              <a:t> lifelong</a:t>
            </a:r>
            <a:r>
              <a:rPr lang="et-EE" sz="2600" smtClean="0">
                <a:latin typeface="Times New Roman" pitchFamily="18" charset="0"/>
              </a:rPr>
              <a:t> </a:t>
            </a:r>
            <a:r>
              <a:rPr lang="et-EE" sz="2600" smtClean="0">
                <a:latin typeface="Arial" charset="0"/>
              </a:rPr>
              <a:t>learning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600" smtClean="0">
                <a:cs typeface="Times New Roman" pitchFamily="18" charset="0"/>
              </a:rPr>
              <a:t>Mentor training should pay more attention to the mentors</a:t>
            </a:r>
            <a:r>
              <a:rPr lang="et-EE" sz="2600" smtClean="0">
                <a:cs typeface="Times New Roman" pitchFamily="18" charset="0"/>
              </a:rPr>
              <a:t>’</a:t>
            </a:r>
            <a:r>
              <a:rPr lang="et-EE" sz="2600" smtClean="0">
                <a:latin typeface="Times New Roman" pitchFamily="18" charset="0"/>
              </a:rPr>
              <a:t> </a:t>
            </a:r>
            <a:r>
              <a:rPr lang="en-GB" sz="2600" smtClean="0">
                <a:cs typeface="Times New Roman" pitchFamily="18" charset="0"/>
              </a:rPr>
              <a:t>skills and readiness to support the professional growth of the novice teacher through the process of feedback and reflection. 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600" smtClean="0"/>
              <a:t>Suggestions (2):</a:t>
            </a:r>
            <a:endParaRPr lang="en-GB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600" smtClean="0">
                <a:cs typeface="Times New Roman" pitchFamily="18" charset="0"/>
              </a:rPr>
              <a:t>More and more significance lies in organi</a:t>
            </a:r>
            <a:r>
              <a:rPr lang="et-EE" sz="2600" smtClean="0">
                <a:cs typeface="Times New Roman" pitchFamily="18" charset="0"/>
              </a:rPr>
              <a:t>s</a:t>
            </a:r>
            <a:r>
              <a:rPr lang="en-GB" sz="2600" smtClean="0">
                <a:cs typeface="Times New Roman" pitchFamily="18" charset="0"/>
              </a:rPr>
              <a:t>ational learning and learning community as the setting fostering teacher</a:t>
            </a:r>
            <a:r>
              <a:rPr lang="et-EE" sz="2600" smtClean="0">
                <a:cs typeface="Times New Roman" pitchFamily="18" charset="0"/>
              </a:rPr>
              <a:t>’</a:t>
            </a:r>
            <a:r>
              <a:rPr lang="en-GB" sz="2600" smtClean="0">
                <a:cs typeface="Times New Roman" pitchFamily="18" charset="0"/>
              </a:rPr>
              <a:t>s professional development. </a:t>
            </a:r>
            <a:endParaRPr lang="et-EE" sz="2600" smtClean="0">
              <a:latin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600" smtClean="0">
                <a:cs typeface="Times New Roman" pitchFamily="18" charset="0"/>
              </a:rPr>
              <a:t>The question of changes in implementation of the induction programme is complex. The changes on the level of understanding are more easily achieved in schools which have the characteristics of a learning organi</a:t>
            </a:r>
            <a:r>
              <a:rPr lang="et-EE" sz="2600" smtClean="0">
                <a:cs typeface="Times New Roman" pitchFamily="18" charset="0"/>
              </a:rPr>
              <a:t>s</a:t>
            </a:r>
            <a:r>
              <a:rPr lang="en-GB" sz="2600" smtClean="0">
                <a:cs typeface="Times New Roman" pitchFamily="18" charset="0"/>
              </a:rPr>
              <a:t>ation, because these schools are oriented towards the idea of teachers</a:t>
            </a:r>
            <a:r>
              <a:rPr lang="et-EE" sz="2600" smtClean="0">
                <a:cs typeface="Times New Roman" pitchFamily="18" charset="0"/>
              </a:rPr>
              <a:t>’</a:t>
            </a:r>
            <a:r>
              <a:rPr lang="en-GB" sz="2600" smtClean="0">
                <a:cs typeface="Times New Roman" pitchFamily="18" charset="0"/>
              </a:rPr>
              <a:t> professional learning. </a:t>
            </a:r>
          </a:p>
          <a:p>
            <a:pPr eaLnBrk="1" hangingPunct="1">
              <a:lnSpc>
                <a:spcPct val="90000"/>
              </a:lnSpc>
            </a:pPr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350F0729-E420-484E-AB6C-BD4F1747C4D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708275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tx1"/>
                </a:solidFill>
                <a:latin typeface="Arial Narrow" pitchFamily="34" charset="0"/>
              </a:rPr>
              <a:t>Handbook on Induction</a:t>
            </a:r>
            <a:r>
              <a:rPr lang="et-EE" sz="3600" b="1" smtClean="0">
                <a:solidFill>
                  <a:schemeClr val="tx1"/>
                </a:solidFill>
                <a:latin typeface="Arial Narrow" pitchFamily="34" charset="0"/>
              </a:rPr>
              <a:t>:</a:t>
            </a:r>
            <a:r>
              <a:rPr lang="en-GB" sz="3600" b="1" smtClean="0">
                <a:solidFill>
                  <a:schemeClr val="tx1"/>
                </a:solidFill>
                <a:latin typeface="Arial Narrow" pitchFamily="34" charset="0"/>
              </a:rPr>
              <a:t> Developing Coherent and System-wide Induction Programmes for Beginning Teachers - a handbook for policymakers’</a:t>
            </a:r>
            <a:r>
              <a:rPr lang="en-GB" sz="3600" b="1" i="1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t-EE" sz="3600" b="1" i="1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t-EE" sz="3600" b="1" i="1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t-EE" sz="2800" smtClean="0">
                <a:solidFill>
                  <a:schemeClr val="tx1"/>
                </a:solidFill>
                <a:latin typeface="Arial Narrow" pitchFamily="34" charset="0"/>
              </a:rPr>
              <a:t>Overview of </a:t>
            </a:r>
            <a:r>
              <a:rPr lang="en-GB" sz="2800" smtClean="0">
                <a:solidFill>
                  <a:schemeClr val="tx1"/>
                </a:solidFill>
                <a:latin typeface="Arial Narrow" pitchFamily="34" charset="0"/>
              </a:rPr>
              <a:t>European Commission paper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Resource:</a:t>
            </a:r>
            <a:endParaRPr lang="en-US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t-EE" smtClean="0"/>
              <a:t>	Developing coherent and system-wide induction programmes for beginning teachers (2010). </a:t>
            </a:r>
            <a:r>
              <a:rPr lang="et-EE" i="1" smtClean="0"/>
              <a:t>A Handbook for Policymakers</a:t>
            </a:r>
            <a:r>
              <a:rPr lang="et-EE" smtClean="0"/>
              <a:t>. [Commission Document]. </a:t>
            </a:r>
          </a:p>
          <a:p>
            <a:pPr eaLnBrk="1" hangingPunct="1">
              <a:buFontTx/>
              <a:buNone/>
            </a:pPr>
            <a:r>
              <a:rPr lang="et-EE" u="sng" smtClean="0">
                <a:hlinkClick r:id="rId2"/>
              </a:rPr>
              <a:t>http://www.kslll.net/PeerLearningClusters/clusterDetails.cfm?id=14</a:t>
            </a:r>
          </a:p>
          <a:p>
            <a:pPr eaLnBrk="1" hangingPunct="1">
              <a:buFontTx/>
              <a:buNone/>
            </a:pPr>
            <a:r>
              <a:rPr lang="et-EE" u="sng" smtClean="0">
                <a:hlinkClick r:id="rId2"/>
              </a:rPr>
              <a:t>http://ec.europa.eu/education/lifelong-learning-policy/doc28_en.htm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C297D602-C05D-4583-B8EE-4D5A43781D43}" type="slidenum">
              <a:rPr lang="en-GB" smtClean="0"/>
              <a:pPr/>
              <a:t>16</a:t>
            </a:fld>
            <a:endParaRPr lang="en-GB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991F2D7D-92ED-48FA-951C-88222A34C1CE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92163"/>
          </a:xfrm>
        </p:spPr>
        <p:txBody>
          <a:bodyPr/>
          <a:lstStyle/>
          <a:p>
            <a:pPr eaLnBrk="1" hangingPunct="1"/>
            <a:r>
              <a:rPr lang="et-EE" sz="3200" smtClean="0"/>
              <a:t>Starting points compiling the handbook</a:t>
            </a:r>
            <a:r>
              <a:rPr lang="fr-BE" sz="3200" smtClean="0"/>
              <a:t> </a:t>
            </a:r>
            <a:endParaRPr lang="en-GB" sz="32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/>
            <a:r>
              <a:rPr lang="fr-BE" sz="2400" smtClean="0"/>
              <a:t>Ministers of Education themselves have said that all teachers should have access to an induction programm</a:t>
            </a:r>
            <a:r>
              <a:rPr lang="et-EE" sz="2400" smtClean="0"/>
              <a:t>e (</a:t>
            </a:r>
            <a:r>
              <a:rPr lang="fr-BE" sz="2400" smtClean="0"/>
              <a:t>'Council Conclusions' of 2007 and 2009</a:t>
            </a:r>
            <a:r>
              <a:rPr lang="et-EE" sz="2400" smtClean="0"/>
              <a:t>,</a:t>
            </a:r>
            <a:r>
              <a:rPr lang="fr-BE" sz="2400" smtClean="0"/>
              <a:t> statements of intent made by all the EU Education Ministers together).</a:t>
            </a:r>
            <a:endParaRPr lang="et-EE" sz="2400" smtClean="0"/>
          </a:p>
          <a:p>
            <a:pPr eaLnBrk="1" hangingPunct="1"/>
            <a:r>
              <a:rPr lang="fr-BE" sz="2400" smtClean="0"/>
              <a:t>PLA </a:t>
            </a:r>
            <a:r>
              <a:rPr lang="et-EE" sz="2400" smtClean="0"/>
              <a:t>of the cluster </a:t>
            </a:r>
            <a:r>
              <a:rPr lang="fr-BE" sz="2400" smtClean="0"/>
              <a:t>and all the experts were convinced that mentoring alone is not enough - there need to be several systems of support for new teachers</a:t>
            </a:r>
            <a:endParaRPr lang="en-GB" sz="2400" smtClean="0"/>
          </a:p>
          <a:p>
            <a:pPr eaLnBrk="1" hangingPunct="1"/>
            <a:r>
              <a:rPr lang="et-EE" sz="2400" smtClean="0"/>
              <a:t>Focus on </a:t>
            </a:r>
            <a:r>
              <a:rPr lang="fr-BE" sz="2400" smtClean="0"/>
              <a:t>policy</a:t>
            </a:r>
            <a:r>
              <a:rPr lang="et-EE" sz="2400" smtClean="0"/>
              <a:t> development, </a:t>
            </a:r>
            <a:r>
              <a:rPr lang="fr-BE" sz="2400" smtClean="0"/>
              <a:t>not </a:t>
            </a:r>
            <a:r>
              <a:rPr lang="et-EE" sz="2400" smtClean="0"/>
              <a:t>on</a:t>
            </a:r>
            <a:r>
              <a:rPr lang="fr-BE" sz="2400" smtClean="0"/>
              <a:t> the day-to-day practic</a:t>
            </a:r>
            <a:r>
              <a:rPr lang="et-EE" sz="2400" smtClean="0"/>
              <a:t>e, for example</a:t>
            </a:r>
            <a:r>
              <a:rPr lang="fr-BE" sz="2400" smtClean="0"/>
              <a:t> how each mentor should work</a:t>
            </a:r>
            <a:endParaRPr lang="en-GB" sz="2400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D5CC3E14-1144-4352-B142-31DEDE12B9DE}" type="slidenum">
              <a:rPr lang="en-GB" smtClean="0"/>
              <a:pPr/>
              <a:t>18</a:t>
            </a:fld>
            <a:endParaRPr lang="en-GB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t-EE" sz="3600" smtClean="0"/>
              <a:t>T</a:t>
            </a:r>
            <a:r>
              <a:rPr lang="fr-BE" sz="3600" smtClean="0"/>
              <a:t>he way of working</a:t>
            </a:r>
            <a:endParaRPr lang="en-GB" sz="36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smtClean="0"/>
              <a:t>T</a:t>
            </a:r>
            <a:r>
              <a:rPr lang="fr-BE" sz="2400" smtClean="0"/>
              <a:t>he idea for the Handbook started with a Peer Learning Activity</a:t>
            </a:r>
            <a:r>
              <a:rPr lang="et-EE" sz="2400" smtClean="0"/>
              <a:t> (PLA)</a:t>
            </a:r>
            <a:r>
              <a:rPr lang="fr-BE" sz="2400" smtClean="0"/>
              <a:t> in Tallinn</a:t>
            </a:r>
            <a:r>
              <a:rPr lang="et-EE" sz="2400" smtClean="0"/>
              <a:t> 2008, </a:t>
            </a:r>
            <a:r>
              <a:rPr lang="fr-BE" sz="2400" smtClean="0"/>
              <a:t>there were so many good ideas </a:t>
            </a:r>
            <a:r>
              <a:rPr lang="et-EE" sz="2400" smtClean="0"/>
              <a:t>and </a:t>
            </a:r>
            <a:r>
              <a:rPr lang="fr-BE" sz="2400" smtClean="0"/>
              <a:t>the Commission suggested to make not just a short report (as usual) but also a longer handbook giving advice to policymakers</a:t>
            </a:r>
            <a:r>
              <a:rPr lang="et-EE" sz="2400" smtClean="0"/>
              <a:t>.</a:t>
            </a:r>
            <a:endParaRPr lang="en-GB" sz="2400" smtClean="0"/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A </a:t>
            </a:r>
            <a:r>
              <a:rPr lang="fr-BE" sz="2400" smtClean="0"/>
              <a:t>handbook is not just a list of policy examples; instead, it tries to synthesise; it tries to explain what are the conditions for successful policies</a:t>
            </a:r>
            <a:r>
              <a:rPr lang="et-EE" sz="2400" smtClean="0"/>
              <a:t>,</a:t>
            </a:r>
            <a:r>
              <a:rPr lang="fr-BE" sz="2400" smtClean="0"/>
              <a:t> describe</a:t>
            </a:r>
            <a:r>
              <a:rPr lang="et-EE" sz="2400" smtClean="0"/>
              <a:t>s</a:t>
            </a:r>
            <a:r>
              <a:rPr lang="fr-BE" sz="2400" smtClean="0"/>
              <a:t> actions that can be taken in different types of context and different types of education system</a:t>
            </a:r>
            <a:r>
              <a:rPr lang="et-EE" sz="2400" smtClean="0"/>
              <a:t>.</a:t>
            </a:r>
            <a:endParaRPr lang="en-GB" sz="2400" smtClean="0"/>
          </a:p>
          <a:p>
            <a:pPr eaLnBrk="1" hangingPunct="1">
              <a:lnSpc>
                <a:spcPct val="90000"/>
              </a:lnSpc>
            </a:pPr>
            <a:r>
              <a:rPr lang="et-EE" sz="2400" smtClean="0"/>
              <a:t>A </a:t>
            </a:r>
            <a:r>
              <a:rPr lang="fr-BE" sz="2400" smtClean="0"/>
              <a:t>group of people from the Cluster and from the PLA volunteered to help with this job</a:t>
            </a:r>
            <a:r>
              <a:rPr lang="en-GB" sz="2400" smtClean="0"/>
              <a:t> </a:t>
            </a:r>
            <a:r>
              <a:rPr lang="et-EE" sz="2400" smtClean="0"/>
              <a:t>and </a:t>
            </a:r>
            <a:r>
              <a:rPr lang="fr-BE" sz="2400" smtClean="0"/>
              <a:t>tasks were divided up according to people's expertise</a:t>
            </a:r>
            <a:r>
              <a:rPr lang="et-EE" sz="2400" smtClean="0"/>
              <a:t>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809BA293-8999-4429-B24E-4534EE652B23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2250"/>
            <a:ext cx="6985000" cy="1128713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GB" sz="3600" b="1" smtClean="0">
                <a:solidFill>
                  <a:schemeClr val="tx1"/>
                </a:solidFill>
                <a:latin typeface="Tahoma" pitchFamily="34" charset="0"/>
              </a:rPr>
              <a:t>Improving Teacher Quality </a:t>
            </a:r>
            <a:br>
              <a:rPr lang="en-GB" sz="3600" b="1" smtClean="0">
                <a:solidFill>
                  <a:schemeClr val="tx1"/>
                </a:solidFill>
                <a:latin typeface="Tahoma" pitchFamily="34" charset="0"/>
              </a:rPr>
            </a:br>
            <a:r>
              <a:rPr lang="en-GB" sz="3200" smtClean="0">
                <a:solidFill>
                  <a:schemeClr val="tx1"/>
                </a:solidFill>
                <a:latin typeface="Tahoma" pitchFamily="34" charset="0"/>
              </a:rPr>
              <a:t>the EU agenda</a:t>
            </a:r>
            <a:endParaRPr lang="et-EE" sz="3200" smtClean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6148" name="Picture 4" descr="tempFile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80975" y="908050"/>
            <a:ext cx="9505950" cy="504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10000" y="6019800"/>
            <a:ext cx="4343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sz="1400" b="1">
                <a:latin typeface="Verdana" pitchFamily="34" charset="0"/>
              </a:rPr>
              <a:t>Paul Holdsworth</a:t>
            </a:r>
            <a:r>
              <a:rPr lang="fr-BE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/>
              <a:t/>
            </a:r>
            <a:br>
              <a:rPr lang="en-GB" sz="1400"/>
            </a:br>
            <a:r>
              <a:rPr lang="fr-BE" sz="1400">
                <a:latin typeface="Verdana" pitchFamily="34" charset="0"/>
              </a:rPr>
              <a:t>Directorate General for Education and Culture</a:t>
            </a:r>
            <a:r>
              <a:rPr lang="fr-BE" sz="1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400"/>
              <a:t/>
            </a:r>
            <a:br>
              <a:rPr lang="en-GB" sz="1400"/>
            </a:br>
            <a:r>
              <a:rPr lang="fr-BE" sz="1400">
                <a:latin typeface="Verdana" pitchFamily="34" charset="0"/>
              </a:rPr>
              <a:t>European Commission</a:t>
            </a:r>
            <a:r>
              <a:rPr lang="en-GB" sz="14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tb_tallinn_esto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0" y="260350"/>
            <a:ext cx="54006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sz="3200">
                <a:solidFill>
                  <a:schemeClr val="bg1"/>
                </a:solidFill>
              </a:rPr>
              <a:t>Induction to the local culture</a:t>
            </a:r>
            <a:endParaRPr 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7B09FE2D-2F4A-453E-8EAE-E7D67EF87013}" type="slidenum">
              <a:rPr lang="en-GB" smtClean="0"/>
              <a:pPr/>
              <a:t>20</a:t>
            </a:fld>
            <a:endParaRPr lang="en-GB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chemeClr val="tx1"/>
                </a:solidFill>
                <a:latin typeface="Tahoma" pitchFamily="34" charset="0"/>
              </a:rPr>
              <a:t>Induction</a:t>
            </a:r>
            <a:endParaRPr lang="en-US" sz="3600" b="1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mtClean="0"/>
              <a:t>The induction is the phase starting after graduating from teacher education and covers the first steps of a teacher’s teaching career. This phase lasts one to three years.</a:t>
            </a:r>
          </a:p>
          <a:p>
            <a:pPr eaLnBrk="1" hangingPunct="1"/>
            <a:r>
              <a:rPr lang="nl-NL" smtClean="0"/>
              <a:t>An induction programme is the support that is given to newly qualified teachers in the first steps of their teaching career.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33F8B883-7C0D-4157-9902-BC8B93FCC576}" type="slidenum">
              <a:rPr lang="en-GB" smtClean="0"/>
              <a:pPr/>
              <a:t>21</a:t>
            </a:fld>
            <a:endParaRPr lang="en-GB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chemeClr val="tx1"/>
                </a:solidFill>
              </a:rPr>
              <a:t>The need for induction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nl-NL" sz="2400" smtClean="0"/>
              <a:t>Support for teachers at a crucial state of their career</a:t>
            </a:r>
          </a:p>
          <a:p>
            <a:pPr eaLnBrk="1" hangingPunct="1"/>
            <a:r>
              <a:rPr lang="nl-NL" sz="2400" smtClean="0"/>
              <a:t>Acculturation and socialisation in the profession</a:t>
            </a:r>
          </a:p>
          <a:p>
            <a:pPr eaLnBrk="1" hangingPunct="1"/>
            <a:r>
              <a:rPr lang="nl-NL" sz="2400" smtClean="0"/>
              <a:t>Support to the learning of teachers which is fundamentally different from their learning and their concerns during initial teacher education</a:t>
            </a:r>
          </a:p>
          <a:p>
            <a:pPr eaLnBrk="1" hangingPunct="1"/>
            <a:endParaRPr lang="nl-NL" sz="2400" smtClean="0"/>
          </a:p>
          <a:p>
            <a:pPr eaLnBrk="1" hangingPunct="1"/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343400"/>
            <a:ext cx="7775575" cy="1441450"/>
            <a:chOff x="476" y="3412"/>
            <a:chExt cx="4898" cy="908"/>
          </a:xfrm>
        </p:grpSpPr>
        <p:sp>
          <p:nvSpPr>
            <p:cNvPr id="8199" name="Rectangle 5"/>
            <p:cNvSpPr>
              <a:spLocks noChangeArrowheads="1"/>
            </p:cNvSpPr>
            <p:nvPr/>
          </p:nvSpPr>
          <p:spPr bwMode="auto">
            <a:xfrm>
              <a:off x="476" y="3412"/>
              <a:ext cx="4898" cy="90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FF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1863" y="3412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7"/>
            <p:cNvSpPr>
              <a:spLocks noChangeShapeType="1"/>
            </p:cNvSpPr>
            <p:nvPr/>
          </p:nvSpPr>
          <p:spPr bwMode="auto">
            <a:xfrm>
              <a:off x="3157" y="3412"/>
              <a:ext cx="0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>
              <a:off x="1863" y="3412"/>
              <a:ext cx="1294" cy="9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>
              <a:off x="1032" y="4048"/>
              <a:ext cx="1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0"/>
            <p:cNvSpPr>
              <a:spLocks noChangeShapeType="1"/>
            </p:cNvSpPr>
            <p:nvPr/>
          </p:nvSpPr>
          <p:spPr bwMode="auto">
            <a:xfrm>
              <a:off x="2786" y="3684"/>
              <a:ext cx="120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Text Box 11"/>
            <p:cNvSpPr txBox="1">
              <a:spLocks noChangeArrowheads="1"/>
            </p:cNvSpPr>
            <p:nvPr/>
          </p:nvSpPr>
          <p:spPr bwMode="auto">
            <a:xfrm>
              <a:off x="4266" y="3516"/>
              <a:ext cx="588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2800"/>
                <a:t>CPD</a:t>
              </a:r>
              <a:endParaRPr lang="en-US" sz="2800"/>
            </a:p>
          </p:txBody>
        </p:sp>
        <p:sp>
          <p:nvSpPr>
            <p:cNvPr id="8206" name="Text Box 12"/>
            <p:cNvSpPr txBox="1">
              <a:spLocks noChangeArrowheads="1"/>
            </p:cNvSpPr>
            <p:nvPr/>
          </p:nvSpPr>
          <p:spPr bwMode="auto">
            <a:xfrm>
              <a:off x="570" y="3516"/>
              <a:ext cx="464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2800"/>
                <a:t>ITE</a:t>
              </a:r>
              <a:endParaRPr lang="en-US" sz="2800"/>
            </a:p>
          </p:txBody>
        </p:sp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 rot="2039001">
              <a:off x="2154" y="3639"/>
              <a:ext cx="8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2400"/>
                <a:t>induction</a:t>
              </a:r>
              <a:endParaRPr lang="en-US" sz="2400"/>
            </a:p>
          </p:txBody>
        </p:sp>
        <p:sp>
          <p:nvSpPr>
            <p:cNvPr id="8208" name="Line 14"/>
            <p:cNvSpPr>
              <a:spLocks noChangeShapeType="1"/>
            </p:cNvSpPr>
            <p:nvPr/>
          </p:nvSpPr>
          <p:spPr bwMode="auto">
            <a:xfrm flipH="1">
              <a:off x="476" y="3412"/>
              <a:ext cx="48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>
              <a:off x="476" y="3412"/>
              <a:ext cx="0" cy="9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6"/>
            <p:cNvSpPr>
              <a:spLocks noChangeShapeType="1"/>
            </p:cNvSpPr>
            <p:nvPr/>
          </p:nvSpPr>
          <p:spPr bwMode="auto">
            <a:xfrm>
              <a:off x="476" y="4320"/>
              <a:ext cx="48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4495800" y="6061075"/>
            <a:ext cx="35052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</a:pPr>
            <a:r>
              <a:rPr lang="et-EE" sz="2400"/>
              <a:t>PLA in Tallinn, 2008</a:t>
            </a:r>
            <a:endParaRPr lang="nl-NL" sz="2400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FD349769-84F4-4CCD-B381-C3FD03E9A848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chemeClr val="tx1"/>
                </a:solidFill>
              </a:rPr>
              <a:t>Possible perspectives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18487" cy="4319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l-NL" sz="2400" smtClean="0"/>
              <a:t>Teachers as lifelong learners, reflective practitioners (individual)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Avoid drop-out of teachers, waste of money (financial)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Schools as learning organisations/communities, increasing learning potentials in schools (collective)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Enhancing teaching quality in schools (in relation to pupil learning)</a:t>
            </a:r>
          </a:p>
          <a:p>
            <a:pPr eaLnBrk="1" hangingPunct="1">
              <a:lnSpc>
                <a:spcPct val="80000"/>
              </a:lnSpc>
            </a:pPr>
            <a:r>
              <a:rPr lang="nl-NL" sz="2400" smtClean="0"/>
              <a:t>Career perspectives of teachers (probation periods towards full teacher status or not)</a:t>
            </a:r>
            <a:endParaRPr lang="et-EE" sz="2400" smtClean="0"/>
          </a:p>
          <a:p>
            <a:pPr eaLnBrk="1" hangingPunct="1">
              <a:lnSpc>
                <a:spcPct val="80000"/>
              </a:lnSpc>
            </a:pPr>
            <a:endParaRPr lang="et-EE" sz="2400" smtClean="0"/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t-EE" sz="2400" smtClean="0"/>
              <a:t>PLA in Tallinn, 2008</a:t>
            </a:r>
            <a:endParaRPr lang="nl-NL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7B96C203-4915-49D6-BAF9-D8F495BC1FFA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762000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GB" sz="3600" b="1" smtClean="0">
                <a:solidFill>
                  <a:schemeClr val="tx1"/>
                </a:solidFill>
                <a:latin typeface="Tahoma" pitchFamily="34" charset="0"/>
              </a:rPr>
              <a:t>Induction of new teachers</a:t>
            </a:r>
            <a:r>
              <a:rPr lang="en-GB" smtClean="0">
                <a:solidFill>
                  <a:schemeClr val="tx1"/>
                </a:solidFill>
                <a:latin typeface="Tahoma" pitchFamily="34" charset="0"/>
              </a:rPr>
              <a:t>   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80400" cy="2189163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>
                <a:latin typeface="Tahoma" pitchFamily="34" charset="0"/>
              </a:rPr>
              <a:t>Ministers have agreed that:</a:t>
            </a:r>
          </a:p>
          <a:p>
            <a:pPr eaLnBrk="1" hangingPunct="1"/>
            <a:r>
              <a:rPr lang="en-GB" sz="2400" smtClean="0">
                <a:latin typeface="Tahoma" pitchFamily="34" charset="0"/>
              </a:rPr>
              <a:t>all newly qualified teachers should get </a:t>
            </a:r>
            <a:r>
              <a:rPr lang="en-GB" sz="2400" b="1" smtClean="0">
                <a:latin typeface="Tahoma" pitchFamily="34" charset="0"/>
              </a:rPr>
              <a:t>sufficient</a:t>
            </a:r>
            <a:r>
              <a:rPr lang="en-GB" sz="2400" smtClean="0">
                <a:latin typeface="Tahoma" pitchFamily="34" charset="0"/>
              </a:rPr>
              <a:t> and </a:t>
            </a:r>
            <a:r>
              <a:rPr lang="en-GB" sz="2400" b="1" smtClean="0">
                <a:latin typeface="Tahoma" pitchFamily="34" charset="0"/>
              </a:rPr>
              <a:t>effective</a:t>
            </a:r>
            <a:r>
              <a:rPr lang="en-GB" sz="2400" smtClean="0">
                <a:latin typeface="Tahoma" pitchFamily="34" charset="0"/>
              </a:rPr>
              <a:t> support and guidance during the first few years of their career</a:t>
            </a:r>
          </a:p>
          <a:p>
            <a:pPr eaLnBrk="1" hangingPunct="1"/>
            <a:r>
              <a:rPr lang="en-GB" sz="2400" smtClean="0">
                <a:latin typeface="Tahoma" pitchFamily="34" charset="0"/>
              </a:rPr>
              <a:t>this should include professional and personal support</a:t>
            </a:r>
            <a:endParaRPr lang="et-EE" sz="2400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r>
              <a:rPr lang="en-GB" sz="2400" smtClean="0">
                <a:latin typeface="Tahoma" pitchFamily="34" charset="0"/>
                <a:hlinkClick r:id="rId2"/>
              </a:rPr>
              <a:t>http://www.europarl.europa.eu/sides/getDoc.do?language=EN&amp;reference=A6-0304/</a:t>
            </a:r>
            <a:r>
              <a:rPr lang="et-EE" sz="2400" smtClean="0">
                <a:latin typeface="Tahoma" pitchFamily="34" charset="0"/>
                <a:hlinkClick r:id="rId2"/>
              </a:rPr>
              <a:t>2008</a:t>
            </a:r>
            <a:endParaRPr lang="et-EE" sz="2400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endParaRPr lang="et-EE" sz="2400" smtClean="0">
              <a:latin typeface="Tahoma" pitchFamily="34" charset="0"/>
            </a:endParaRPr>
          </a:p>
          <a:p>
            <a:pPr eaLnBrk="1" hangingPunct="1">
              <a:buFontTx/>
              <a:buNone/>
            </a:pPr>
            <a:endParaRPr lang="et-EE" sz="2400" smtClean="0">
              <a:latin typeface="Tahoma" pitchFamily="34" charset="0"/>
            </a:endParaRPr>
          </a:p>
          <a:p>
            <a:pPr eaLnBrk="1" hangingPunct="1"/>
            <a:endParaRPr lang="en-GB" sz="2400" smtClean="0">
              <a:latin typeface="Tahoma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39750" y="4724400"/>
            <a:ext cx="7993063" cy="9366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2400">
                <a:latin typeface="Arial Narrow" pitchFamily="34" charset="0"/>
              </a:rPr>
              <a:t>According to latest data, there is no state-wide induction system in:</a:t>
            </a:r>
            <a:br>
              <a:rPr lang="en-GB" sz="2400">
                <a:latin typeface="Arial Narrow" pitchFamily="34" charset="0"/>
              </a:rPr>
            </a:br>
            <a:r>
              <a:rPr lang="en-GB" sz="2000" b="1">
                <a:latin typeface="Arial Narrow" pitchFamily="34" charset="0"/>
              </a:rPr>
              <a:t>BE, BG, CZ, DK, EL, ES, IT, LV, LT, HU, MT, PL, RO, SK, FI, SE, IS, 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3BBD5A49-7C7B-4352-8237-B2E11C99345E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95288" y="1557338"/>
            <a:ext cx="8351837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 b="1">
                <a:latin typeface="Tahoma" pitchFamily="34" charset="0"/>
                <a:cs typeface="Arial" charset="0"/>
              </a:rPr>
              <a:t>Personal support</a:t>
            </a:r>
            <a:r>
              <a:rPr lang="en-GB" sz="2400">
                <a:latin typeface="Tahoma" pitchFamily="34" charset="0"/>
                <a:cs typeface="Arial" charset="0"/>
              </a:rPr>
              <a:t> 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from other beginning teachers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a safe environment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a reduced workload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 b="1">
                <a:latin typeface="Tahoma" pitchFamily="34" charset="0"/>
                <a:cs typeface="Arial" charset="0"/>
              </a:rPr>
              <a:t>Social support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Support from a mentor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Collaborative work (co-teaching / project groups)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GB" sz="2400" b="1">
                <a:latin typeface="Tahoma" pitchFamily="34" charset="0"/>
                <a:cs typeface="Arial" charset="0"/>
              </a:rPr>
              <a:t>Professional support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from experts (e.g. Teacher Education Institutions);</a:t>
            </a:r>
          </a:p>
          <a:p>
            <a:pPr lvl="1" indent="-277813"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GB" sz="2400">
                <a:latin typeface="Tahoma" pitchFamily="34" charset="0"/>
                <a:cs typeface="Arial" charset="0"/>
              </a:rPr>
              <a:t>Exchange of knowledge, collaborative learning communities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73038"/>
            <a:ext cx="6985000" cy="641350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GB" sz="3600" b="1" smtClean="0">
                <a:solidFill>
                  <a:schemeClr val="tx1"/>
                </a:solidFill>
                <a:latin typeface="Tahoma" pitchFamily="34" charset="0"/>
              </a:rPr>
              <a:t>New teachers need support:</a:t>
            </a:r>
            <a:endParaRPr lang="en-GB" smtClean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7ABE8E14-A10E-4FCE-980C-E0C759010ECE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50825" y="1514475"/>
            <a:ext cx="8569325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8088" anchor="ctr">
            <a:spAutoFit/>
          </a:bodyPr>
          <a:lstStyle/>
          <a:p>
            <a:r>
              <a:rPr lang="en-GB" sz="2400" b="1" i="1">
                <a:latin typeface="Tahoma" pitchFamily="34" charset="0"/>
                <a:cs typeface="Arial" charset="0"/>
              </a:rPr>
              <a:t>A mentoring system</a:t>
            </a:r>
          </a:p>
          <a:p>
            <a:pPr lvl="1" indent="-277813">
              <a:buFontTx/>
              <a:buChar char="•"/>
            </a:pPr>
            <a:r>
              <a:rPr lang="en-GB" sz="2000">
                <a:latin typeface="Tahoma" pitchFamily="34" charset="0"/>
                <a:cs typeface="Arial" charset="0"/>
              </a:rPr>
              <a:t>to stimulate professional learning </a:t>
            </a:r>
            <a:br>
              <a:rPr lang="en-GB" sz="2000">
                <a:latin typeface="Tahoma" pitchFamily="34" charset="0"/>
                <a:cs typeface="Arial" charset="0"/>
              </a:rPr>
            </a:br>
            <a:r>
              <a:rPr lang="en-GB" sz="2000">
                <a:latin typeface="Tahoma" pitchFamily="34" charset="0"/>
                <a:cs typeface="Arial" charset="0"/>
              </a:rPr>
              <a:t>through coaching, training, discussion, counselling. </a:t>
            </a:r>
            <a:endParaRPr lang="en-GB" sz="2000" i="1">
              <a:latin typeface="Tahoma" pitchFamily="34" charset="0"/>
              <a:cs typeface="Arial" charset="0"/>
            </a:endParaRPr>
          </a:p>
          <a:p>
            <a:r>
              <a:rPr lang="en-GB" sz="2400" b="1" i="1">
                <a:latin typeface="Tahoma" pitchFamily="34" charset="0"/>
                <a:cs typeface="Arial" charset="0"/>
              </a:rPr>
              <a:t>A peer system</a:t>
            </a:r>
          </a:p>
          <a:p>
            <a:pPr lvl="1" indent="-277813">
              <a:buFontTx/>
              <a:buChar char="•"/>
            </a:pPr>
            <a:r>
              <a:rPr lang="en-GB" sz="2000">
                <a:latin typeface="Tahoma" pitchFamily="34" charset="0"/>
                <a:cs typeface="Arial" charset="0"/>
              </a:rPr>
              <a:t>to network within and across schools </a:t>
            </a:r>
            <a:br>
              <a:rPr lang="en-GB" sz="2000">
                <a:latin typeface="Tahoma" pitchFamily="34" charset="0"/>
                <a:cs typeface="Arial" charset="0"/>
              </a:rPr>
            </a:br>
            <a:r>
              <a:rPr lang="en-GB" sz="2000">
                <a:latin typeface="Tahoma" pitchFamily="34" charset="0"/>
                <a:cs typeface="Arial" charset="0"/>
              </a:rPr>
              <a:t>for social, personal and professional support. </a:t>
            </a:r>
            <a:endParaRPr lang="en-GB" sz="2000" i="1">
              <a:latin typeface="Tahoma" pitchFamily="34" charset="0"/>
              <a:cs typeface="Arial" charset="0"/>
            </a:endParaRPr>
          </a:p>
          <a:p>
            <a:r>
              <a:rPr lang="en-GB" sz="2400" b="1" i="1">
                <a:latin typeface="Tahoma" pitchFamily="34" charset="0"/>
                <a:cs typeface="Arial" charset="0"/>
              </a:rPr>
              <a:t>An expert system</a:t>
            </a:r>
          </a:p>
          <a:p>
            <a:pPr lvl="1" indent="-277813">
              <a:buFontTx/>
              <a:buChar char="•"/>
            </a:pPr>
            <a:r>
              <a:rPr lang="en-GB" sz="2000">
                <a:latin typeface="Tahoma" pitchFamily="34" charset="0"/>
                <a:cs typeface="Arial" charset="0"/>
              </a:rPr>
              <a:t>to expand content and teaching </a:t>
            </a:r>
            <a:br>
              <a:rPr lang="en-GB" sz="2000">
                <a:latin typeface="Tahoma" pitchFamily="34" charset="0"/>
                <a:cs typeface="Arial" charset="0"/>
              </a:rPr>
            </a:br>
            <a:r>
              <a:rPr lang="en-GB" sz="2000">
                <a:latin typeface="Tahoma" pitchFamily="34" charset="0"/>
                <a:cs typeface="Arial" charset="0"/>
              </a:rPr>
              <a:t>through seminars, master-classes, materials, resources, guidelines. </a:t>
            </a:r>
            <a:endParaRPr lang="en-GB" sz="2000" i="1">
              <a:latin typeface="Tahoma" pitchFamily="34" charset="0"/>
              <a:cs typeface="Arial" charset="0"/>
            </a:endParaRPr>
          </a:p>
          <a:p>
            <a:r>
              <a:rPr lang="en-GB" sz="2400" b="1" i="1">
                <a:latin typeface="Tahoma" pitchFamily="34" charset="0"/>
                <a:cs typeface="Arial" charset="0"/>
              </a:rPr>
              <a:t>A self-reflection system</a:t>
            </a:r>
          </a:p>
          <a:p>
            <a:pPr lvl="1" indent="-277813">
              <a:buFontTx/>
              <a:buChar char="•"/>
            </a:pPr>
            <a:r>
              <a:rPr lang="en-GB" sz="2000">
                <a:latin typeface="Tahoma" pitchFamily="34" charset="0"/>
                <a:cs typeface="Arial" charset="0"/>
              </a:rPr>
              <a:t>to promote professionalism, develop lifelong learning attitude through portfolios, diaries, observation / feedback, team-teaching .... 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type="title"/>
          </p:nvPr>
        </p:nvSpPr>
        <p:spPr>
          <a:xfrm>
            <a:off x="395288" y="173038"/>
            <a:ext cx="8137525" cy="641350"/>
          </a:xfrm>
          <a:noFill/>
        </p:spPr>
        <p:txBody>
          <a:bodyPr>
            <a:spAutoFit/>
          </a:bodyPr>
          <a:lstStyle/>
          <a:p>
            <a:pPr algn="l" eaLnBrk="1" hangingPunct="1"/>
            <a:r>
              <a:rPr lang="en-GB" sz="3600" b="1" smtClean="0">
                <a:solidFill>
                  <a:schemeClr val="tx1"/>
                </a:solidFill>
                <a:latin typeface="Tahoma" pitchFamily="34" charset="0"/>
              </a:rPr>
              <a:t>Support can be provided in 4 ways</a:t>
            </a:r>
            <a:endParaRPr lang="en-GB" smtClean="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2BB4A698-BE52-42A7-A48B-688E5C4261C7}" type="slidenum">
              <a:rPr lang="en-GB" smtClean="0"/>
              <a:pPr/>
              <a:t>26</a:t>
            </a:fld>
            <a:endParaRPr lang="en-GB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solidFill>
                  <a:schemeClr val="tx1"/>
                </a:solidFill>
              </a:rPr>
              <a:t>Conditions for success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800" smtClean="0"/>
              <a:t>Induction as part of a continuum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Building on ITE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Feeding in CPD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Common language for teacher qualities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Appropriateness of activities to each stage</a:t>
            </a:r>
            <a:br>
              <a:rPr lang="nl-NL" sz="2400" smtClean="0"/>
            </a:br>
            <a:endParaRPr lang="nl-NL" sz="2400" smtClean="0"/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Adequate financial resources &amp; recognition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For the beginning teacher (salary &amp; workload)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For the mentor (salary and workload)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For the school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For teacher education institutes</a:t>
            </a:r>
            <a:endParaRPr 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8200" y="2133600"/>
            <a:ext cx="3816350" cy="720725"/>
            <a:chOff x="2925" y="1434"/>
            <a:chExt cx="2404" cy="454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2925" y="1434"/>
              <a:ext cx="2404" cy="45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FF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Line 6"/>
            <p:cNvSpPr>
              <a:spLocks noChangeShapeType="1"/>
            </p:cNvSpPr>
            <p:nvPr/>
          </p:nvSpPr>
          <p:spPr bwMode="auto">
            <a:xfrm>
              <a:off x="3606" y="1434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>
              <a:off x="4241" y="1434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8"/>
            <p:cNvSpPr>
              <a:spLocks noChangeShapeType="1"/>
            </p:cNvSpPr>
            <p:nvPr/>
          </p:nvSpPr>
          <p:spPr bwMode="auto">
            <a:xfrm>
              <a:off x="3606" y="1434"/>
              <a:ext cx="635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Line 9"/>
            <p:cNvSpPr>
              <a:spLocks noChangeShapeType="1"/>
            </p:cNvSpPr>
            <p:nvPr/>
          </p:nvSpPr>
          <p:spPr bwMode="auto">
            <a:xfrm>
              <a:off x="3198" y="1752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0"/>
            <p:cNvSpPr>
              <a:spLocks noChangeShapeType="1"/>
            </p:cNvSpPr>
            <p:nvPr/>
          </p:nvSpPr>
          <p:spPr bwMode="auto">
            <a:xfrm>
              <a:off x="4059" y="1570"/>
              <a:ext cx="58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11"/>
            <p:cNvSpPr txBox="1">
              <a:spLocks noChangeArrowheads="1"/>
            </p:cNvSpPr>
            <p:nvPr/>
          </p:nvSpPr>
          <p:spPr bwMode="auto">
            <a:xfrm>
              <a:off x="4785" y="1525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/>
                <a:t>CPD</a:t>
              </a:r>
              <a:endParaRPr lang="en-US"/>
            </a:p>
          </p:txBody>
        </p:sp>
        <p:sp>
          <p:nvSpPr>
            <p:cNvPr id="13325" name="Text Box 12"/>
            <p:cNvSpPr txBox="1">
              <a:spLocks noChangeArrowheads="1"/>
            </p:cNvSpPr>
            <p:nvPr/>
          </p:nvSpPr>
          <p:spPr bwMode="auto">
            <a:xfrm>
              <a:off x="2971" y="1525"/>
              <a:ext cx="3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/>
                <a:t>ITE</a:t>
              </a:r>
              <a:endParaRPr lang="en-US"/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 rot="1967553">
              <a:off x="3696" y="1525"/>
              <a:ext cx="5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l-NL" sz="1400"/>
                <a:t>induction</a:t>
              </a:r>
              <a:endParaRPr lang="en-US" sz="1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 advAuto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DFE1510F-9A3B-4B61-BC36-F446278E4B3B}" type="slidenum">
              <a:rPr lang="en-GB" smtClean="0"/>
              <a:pPr/>
              <a:t>27</a:t>
            </a:fld>
            <a:endParaRPr lang="en-GB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sz="2800" smtClean="0"/>
              <a:t>Clear roles and responsibilities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Beginning teacher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Mentor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School leader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Teacher education staff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Ministry and/or local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nl-NL" sz="2400" smtClean="0"/>
              <a:t>Unions/professional bodies/steering boards</a:t>
            </a:r>
            <a:br>
              <a:rPr lang="nl-NL" sz="2400" smtClean="0"/>
            </a:br>
            <a:endParaRPr lang="nl-NL" sz="2400" smtClean="0"/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Close co-operation (based on mutual trust)</a:t>
            </a:r>
          </a:p>
          <a:p>
            <a:pPr eaLnBrk="1" hangingPunct="1">
              <a:lnSpc>
                <a:spcPct val="90000"/>
              </a:lnSpc>
            </a:pPr>
            <a:r>
              <a:rPr lang="nl-NL" sz="2800" smtClean="0"/>
              <a:t>Supportive learning environment in school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smtClean="0">
                <a:solidFill>
                  <a:schemeClr val="tx1"/>
                </a:solidFill>
              </a:rPr>
              <a:t>Conditions for success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E71503E9-0C53-4AA8-BCAD-33DB63B0FE39}" type="slidenum">
              <a:rPr lang="en-GB" smtClean="0"/>
              <a:pPr/>
              <a:t>28</a:t>
            </a:fld>
            <a:endParaRPr lang="en-GB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sz="2800" smtClean="0"/>
              <a:t>Qualities of the actors</a:t>
            </a:r>
          </a:p>
          <a:p>
            <a:pPr lvl="1" eaLnBrk="1" hangingPunct="1"/>
            <a:r>
              <a:rPr lang="nl-NL" sz="2400" smtClean="0"/>
              <a:t>Mentor</a:t>
            </a:r>
          </a:p>
          <a:p>
            <a:pPr lvl="2" eaLnBrk="1" hangingPunct="1"/>
            <a:r>
              <a:rPr lang="nl-NL" sz="2000" smtClean="0"/>
              <a:t>Expert teacher</a:t>
            </a:r>
          </a:p>
          <a:p>
            <a:pPr lvl="2" eaLnBrk="1" hangingPunct="1"/>
            <a:r>
              <a:rPr lang="nl-NL" sz="2000" smtClean="0"/>
              <a:t>Expert in mentoring </a:t>
            </a:r>
          </a:p>
          <a:p>
            <a:pPr lvl="2" eaLnBrk="1" hangingPunct="1"/>
            <a:r>
              <a:rPr lang="nl-NL" sz="2000" smtClean="0"/>
              <a:t>… (school development, …)</a:t>
            </a:r>
          </a:p>
          <a:p>
            <a:pPr lvl="1" eaLnBrk="1" hangingPunct="1"/>
            <a:r>
              <a:rPr lang="nl-NL" sz="2400" smtClean="0"/>
              <a:t>Schoolleaders </a:t>
            </a:r>
          </a:p>
          <a:p>
            <a:pPr lvl="2" eaLnBrk="1" hangingPunct="1"/>
            <a:r>
              <a:rPr lang="nl-NL" sz="2000" smtClean="0"/>
              <a:t>Sensitive to teacher development and diverse needs</a:t>
            </a:r>
          </a:p>
          <a:p>
            <a:pPr lvl="2" eaLnBrk="1" hangingPunct="1"/>
            <a:r>
              <a:rPr lang="nl-NL" sz="2000" smtClean="0"/>
              <a:t>Leader of learning and promotor of an inspiring learning environment</a:t>
            </a:r>
          </a:p>
          <a:p>
            <a:pPr lvl="2" eaLnBrk="1" hangingPunct="1"/>
            <a:r>
              <a:rPr lang="nl-NL" sz="2000" smtClean="0"/>
              <a:t>See beginning teachers as an opportunity in/for schools</a:t>
            </a:r>
          </a:p>
          <a:p>
            <a:pPr lvl="1" eaLnBrk="1" hangingPunct="1"/>
            <a:endParaRPr lang="en-US" sz="24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smtClean="0">
                <a:solidFill>
                  <a:schemeClr val="tx1"/>
                </a:solidFill>
              </a:rPr>
              <a:t>Conditions for success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 rot="-1236818">
            <a:off x="5248275" y="3079750"/>
            <a:ext cx="2303463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2400">
                <a:solidFill>
                  <a:schemeClr val="bg1"/>
                </a:solidFill>
              </a:rPr>
              <a:t>Mentor training!</a:t>
            </a:r>
            <a:endParaRPr 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4BD30A24-FED4-4EEB-85C3-D42825C6A8A4}" type="slidenum">
              <a:rPr lang="en-GB" smtClean="0"/>
              <a:pPr/>
              <a:t>29</a:t>
            </a:fld>
            <a:endParaRPr lang="en-GB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Topics of mentor training</a:t>
            </a:r>
            <a:endParaRPr lang="en-GB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mtClean="0"/>
              <a:t>The purpose of induction programme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Role of mentor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Beginning teacher as adult learner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Beginning teacher’s needs and concerns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Communication skills, active listening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Classroom observation and feedback</a:t>
            </a:r>
          </a:p>
          <a:p>
            <a:pPr eaLnBrk="1" hangingPunct="1">
              <a:lnSpc>
                <a:spcPct val="90000"/>
              </a:lnSpc>
            </a:pPr>
            <a:r>
              <a:rPr lang="et-EE" smtClean="0"/>
              <a:t>Reflection, self analysis and development of professional goals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Induction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mtClean="0"/>
              <a:t>The induction phase is the phase starting after graduating from teacher education and covers the first steps of a teacher’s teaching career. This phase lasts one to three years.</a:t>
            </a:r>
            <a:endParaRPr lang="et-EE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nl-NL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nl-NL" smtClean="0"/>
              <a:t>An induction programme is the support that is given to newly qualified teachers in the first steps of their teaching career.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DFED361A-BBC3-443E-8156-2D783DF76828}" type="slidenum">
              <a:rPr lang="en-GB" smtClean="0"/>
              <a:pPr/>
              <a:t>30</a:t>
            </a:fld>
            <a:endParaRPr lang="en-GB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pPr eaLnBrk="1" hangingPunct="1"/>
            <a:r>
              <a:rPr lang="nl-NL" smtClean="0"/>
              <a:t>Teacher educators</a:t>
            </a:r>
          </a:p>
          <a:p>
            <a:pPr lvl="2" eaLnBrk="1" hangingPunct="1"/>
            <a:r>
              <a:rPr lang="nl-NL" smtClean="0"/>
              <a:t>Willingness/openness to partnerships with schools</a:t>
            </a:r>
          </a:p>
          <a:p>
            <a:pPr lvl="2" eaLnBrk="1" hangingPunct="1"/>
            <a:r>
              <a:rPr lang="nl-NL" smtClean="0"/>
              <a:t>Willingness to adapt ITE programmes based on experiences of beginning teachers</a:t>
            </a:r>
            <a:br>
              <a:rPr lang="nl-NL" smtClean="0"/>
            </a:br>
            <a:endParaRPr lang="nl-NL" smtClean="0"/>
          </a:p>
          <a:p>
            <a:pPr eaLnBrk="1" hangingPunct="1"/>
            <a:r>
              <a:rPr lang="nl-NL" sz="2800" smtClean="0"/>
              <a:t>Quality assurance of the induction system</a:t>
            </a:r>
          </a:p>
          <a:p>
            <a:pPr lvl="1" eaLnBrk="1" hangingPunct="1"/>
            <a:r>
              <a:rPr lang="nl-NL" sz="2400" smtClean="0"/>
              <a:t>Committent of all stakeholders to the development evidence-based practice</a:t>
            </a:r>
          </a:p>
          <a:p>
            <a:pPr lvl="1" eaLnBrk="1" hangingPunct="1"/>
            <a:r>
              <a:rPr lang="nl-NL" sz="2400" smtClean="0"/>
              <a:t>A learning system (through refection, monitoring, …)</a:t>
            </a:r>
          </a:p>
          <a:p>
            <a:pPr lvl="1" eaLnBrk="1" hangingPunct="1"/>
            <a:r>
              <a:rPr lang="nl-NL" sz="2400" smtClean="0"/>
              <a:t>System assurance</a:t>
            </a:r>
            <a:endParaRPr lang="en-GB" sz="240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smtClean="0">
                <a:solidFill>
                  <a:schemeClr val="tx1"/>
                </a:solidFill>
              </a:rPr>
              <a:t>Conditions for success</a:t>
            </a: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F43AC929-0B01-4686-ABBC-72E02B8229BF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600" b="1" i="1" smtClean="0"/>
              <a:t>Key messages</a:t>
            </a:r>
            <a:endParaRPr lang="en-GB" sz="3600" b="1" i="1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i="1" smtClean="0">
                <a:latin typeface="Calibri" pitchFamily="34" charset="0"/>
              </a:rPr>
              <a:t>There is no single model of effective induction policies; the induction programmes studied here show a great diversity: they may be voluntary or compulsory, localised or nationwide; they may or may not be linked to probationary periods or to the assessment of teacher competences. </a:t>
            </a:r>
            <a:endParaRPr lang="et-EE" sz="2800" i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t-EE" sz="2800" i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2800" i="1" smtClean="0">
                <a:latin typeface="Calibri" pitchFamily="34" charset="0"/>
              </a:rPr>
              <a:t>Case studies illustrate the key aspects of induction programmes and the variety of ways in which they can be put into practice</a:t>
            </a:r>
            <a:r>
              <a:rPr lang="et-EE" sz="2800" i="1" smtClean="0">
                <a:latin typeface="Calibri" pitchFamily="34" charset="0"/>
              </a:rPr>
              <a:t>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latin typeface="Calibri" pitchFamily="34" charset="0"/>
              </a:rPr>
              <a:t>(Chapter 6)</a:t>
            </a:r>
            <a:endParaRPr lang="en-GB" sz="2800" i="1" smtClean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A5E11BCE-FD92-4D4F-94FE-4CC74EB9F82B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4638"/>
            <a:ext cx="8001000" cy="792162"/>
          </a:xfrm>
        </p:spPr>
        <p:txBody>
          <a:bodyPr/>
          <a:lstStyle/>
          <a:p>
            <a:pPr eaLnBrk="1" hangingPunct="1"/>
            <a:r>
              <a:rPr lang="et-EE" b="1" i="1" smtClean="0">
                <a:latin typeface="Calibri" pitchFamily="34" charset="0"/>
              </a:rPr>
              <a:t/>
            </a:r>
            <a:br>
              <a:rPr lang="et-EE" b="1" i="1" smtClean="0">
                <a:latin typeface="Calibri" pitchFamily="34" charset="0"/>
              </a:rPr>
            </a:br>
            <a:r>
              <a:rPr lang="en-GB" sz="4000" b="1" i="1" smtClean="0">
                <a:latin typeface="Calibri" pitchFamily="34" charset="0"/>
              </a:rPr>
              <a:t>Checklist </a:t>
            </a:r>
            <a:br>
              <a:rPr lang="en-GB" sz="4000" b="1" i="1" smtClean="0">
                <a:latin typeface="Calibri" pitchFamily="34" charset="0"/>
              </a:rPr>
            </a:br>
            <a:endParaRPr lang="en-GB" sz="4000" b="1" i="1" smtClean="0">
              <a:latin typeface="Calibri" pitchFamily="34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latin typeface="Calibri" pitchFamily="34" charset="0"/>
              </a:rPr>
              <a:t>Aims and objectives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z="2800" smtClean="0"/>
              <a:t>	</a:t>
            </a:r>
            <a:r>
              <a:rPr lang="en-US" sz="2200" smtClean="0">
                <a:cs typeface="Times New Roman" pitchFamily="18" charset="0"/>
              </a:rPr>
              <a:t>In what specific ways could a systematic induction programme</a:t>
            </a:r>
            <a:r>
              <a:rPr lang="et-EE" sz="2200" smtClean="0"/>
              <a:t>:</a:t>
            </a:r>
            <a:r>
              <a:rPr lang="en-US" sz="2200" smtClean="0"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t-EE" sz="2200" smtClean="0"/>
              <a:t>B</a:t>
            </a:r>
            <a:r>
              <a:rPr lang="en-US" sz="2200" smtClean="0">
                <a:cs typeface="Times New Roman" pitchFamily="18" charset="0"/>
              </a:rPr>
              <a:t>enefit learners in your country, and fit in with your national policy goals?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cs typeface="Times New Roman" pitchFamily="18" charset="0"/>
              </a:rPr>
              <a:t>What are the expectations of stakeholders? (Minister, beginning teachers, serving teachers, school leaders, teacher educators, local authorities, unions,  professional bodies …)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cs typeface="Times New Roman" pitchFamily="18" charset="0"/>
              </a:rPr>
              <a:t>What will the policy aims of your induction programme be? What concrete measures will you use to measure progress towards these aims?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>
                <a:cs typeface="Times New Roman" pitchFamily="18" charset="0"/>
              </a:rPr>
              <a:t>In what ways do you want the induction programme to link to school development, or to the professional development of experienced teachers, teacher trainers and school leaders?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02EF838D-34D1-4964-8420-854475292D8E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latin typeface="Calibri" pitchFamily="34" charset="0"/>
              </a:rPr>
              <a:t>Design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z="2800" smtClean="0">
                <a:latin typeface="Times New Roman" pitchFamily="18" charset="0"/>
              </a:rPr>
              <a:t>	</a:t>
            </a:r>
            <a:r>
              <a:rPr lang="en-US" sz="2000" smtClean="0">
                <a:cs typeface="Times New Roman" pitchFamily="18" charset="0"/>
              </a:rPr>
              <a:t>What kind of induction programme would fit your goals and national context? e.g. </a:t>
            </a:r>
          </a:p>
          <a:p>
            <a:pPr eaLnBrk="1" hangingPunct="1">
              <a:lnSpc>
                <a:spcPct val="90000"/>
              </a:lnSpc>
            </a:pPr>
            <a:r>
              <a:rPr lang="et-EE" sz="2000" smtClean="0"/>
              <a:t>I</a:t>
            </a:r>
            <a:r>
              <a:rPr lang="en-US" sz="2000" smtClean="0">
                <a:cs typeface="Times New Roman" pitchFamily="18" charset="0"/>
              </a:rPr>
              <a:t>s </a:t>
            </a:r>
            <a:r>
              <a:rPr lang="et-EE" sz="2000" smtClean="0"/>
              <a:t>it </a:t>
            </a:r>
            <a:r>
              <a:rPr lang="en-US" sz="2000" smtClean="0">
                <a:cs typeface="Times New Roman" pitchFamily="18" charset="0"/>
              </a:rPr>
              <a:t>linked to a probationary period before registration as a teacher, or a non-formal programme?</a:t>
            </a:r>
          </a:p>
          <a:p>
            <a:pPr eaLnBrk="1" hangingPunct="1">
              <a:lnSpc>
                <a:spcPct val="90000"/>
              </a:lnSpc>
            </a:pPr>
            <a:r>
              <a:rPr lang="et-EE" sz="2000" smtClean="0"/>
              <a:t>C</a:t>
            </a:r>
            <a:r>
              <a:rPr lang="en-US" sz="2000" smtClean="0">
                <a:cs typeface="Times New Roman" pitchFamily="18" charset="0"/>
              </a:rPr>
              <a:t>ompulsory for all beginning teachers?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What exactly are you looking for in a teacher? Does your country have an explicit statement of the competences that teachers must possess at each stage in their career?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In what ways will your induction programme provide personal, social and professional support to all beginning teachers? Which people and institutions will have responsibility?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en-US" sz="2000" smtClean="0">
                <a:cs typeface="Times New Roman" pitchFamily="18" charset="0"/>
              </a:rPr>
              <a:t>In your context, how can you best provide interlocking systems for: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en-US" sz="2000" smtClean="0">
                <a:cs typeface="Times New Roman" pitchFamily="18" charset="0"/>
              </a:rPr>
              <a:t>mentoring,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en-US" sz="2000" smtClean="0">
                <a:cs typeface="Times New Roman" pitchFamily="18" charset="0"/>
              </a:rPr>
              <a:t>peer support,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en-US" sz="2000" smtClean="0">
                <a:cs typeface="Times New Roman" pitchFamily="18" charset="0"/>
              </a:rPr>
              <a:t>expert support and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en-US" sz="2000" smtClean="0">
                <a:cs typeface="Times New Roman" pitchFamily="18" charset="0"/>
              </a:rPr>
              <a:t>self-reflection?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Symbol" pitchFamily="18" charset="2"/>
                <a:cs typeface="Times New Roman" pitchFamily="18" charset="0"/>
              </a:rPr>
              <a:t>·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         </a:t>
            </a:r>
            <a:r>
              <a:rPr lang="en-US" sz="2000" smtClean="0">
                <a:cs typeface="Times New Roman" pitchFamily="18" charset="0"/>
              </a:rPr>
              <a:t>How can you ensure that your induction programme can flexibly adapt to the specific needs of each beginning teacher?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5768212D-1CA2-488E-A016-BFE4A78E80DB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latin typeface="Calibri" pitchFamily="34" charset="0"/>
              </a:rPr>
              <a:t>Implementation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t-EE" sz="2800" smtClean="0"/>
              <a:t>	</a:t>
            </a:r>
            <a:r>
              <a:rPr lang="en-US" sz="2000" smtClean="0">
                <a:cs typeface="Times New Roman" pitchFamily="18" charset="0"/>
              </a:rPr>
              <a:t>Have you secured adequate financial support, especially for the training of mentors, and for reduced timetables for beginning teachers and mentors?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Do you intend to introduce a pilot programme to test out your ideas?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Does each of the stakeholders support the proposed scheme?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Is the role of each of the actors (stakeholders) in the proposed scheme clearly stated?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Have you put in place adequate structures for communication and cooperation between all relevant stakeholders? Is there a relationship of trust?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Have school leaders been adequately trained and supported to create a culture of learning in schools?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Have mentors been adequately trained?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Does the induction programme build on the curriculum in ITE and prepare for CPD?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cs typeface="Times New Roman" pitchFamily="18" charset="0"/>
              </a:rPr>
              <a:t>Have you an effective system of monitoring, review and quality assurance of the policy and procedures once implemented?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4873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t-EE" sz="3600" smtClean="0"/>
              <a:t>Reasons to implement induction year</a:t>
            </a:r>
            <a:endParaRPr lang="en-GB" sz="36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42973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400" smtClean="0">
                <a:cs typeface="Times New Roman" pitchFamily="18" charset="0"/>
              </a:rPr>
              <a:t>Studying to become a teacher is not popular among young people. </a:t>
            </a:r>
            <a:endParaRPr lang="et-EE" sz="2400" smtClean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400" smtClean="0">
                <a:cs typeface="Times New Roman" pitchFamily="18" charset="0"/>
              </a:rPr>
              <a:t>During the first five working years many teachers leave school, trying to find jobs in other fields</a:t>
            </a:r>
            <a:r>
              <a:rPr lang="et-EE" sz="2400" smtClean="0"/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400" smtClean="0">
                <a:cs typeface="Times New Roman" pitchFamily="18" charset="0"/>
              </a:rPr>
              <a:t>The views and beliefs about becoming a teacher have changed.</a:t>
            </a:r>
            <a:r>
              <a:rPr lang="et-EE" sz="2400" smtClean="0">
                <a:latin typeface="Arial" charset="0"/>
                <a:cs typeface="Times New Roman" pitchFamily="18" charset="0"/>
              </a:rPr>
              <a:t> </a:t>
            </a:r>
            <a:r>
              <a:rPr lang="en-GB" sz="2400" smtClean="0">
                <a:cs typeface="Times New Roman" pitchFamily="18" charset="0"/>
              </a:rPr>
              <a:t>Teachers’ professional development is a continuous process, including initial training, induction year and in-service training. </a:t>
            </a:r>
            <a:endParaRPr lang="et-EE" sz="2400" smtClean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GB" sz="2400" smtClean="0">
                <a:cs typeface="Times New Roman" pitchFamily="18" charset="0"/>
              </a:rPr>
              <a:t>Supporting a novice teacher during his/her first working year(s) has an </a:t>
            </a:r>
            <a:r>
              <a:rPr lang="et-EE" sz="2400" smtClean="0"/>
              <a:t>e</a:t>
            </a:r>
            <a:r>
              <a:rPr lang="en-GB" sz="2400" smtClean="0">
                <a:cs typeface="Times New Roman" pitchFamily="18" charset="0"/>
              </a:rPr>
              <a:t>ssential place in education</a:t>
            </a:r>
            <a:r>
              <a:rPr lang="et-EE" sz="2400" smtClean="0">
                <a:latin typeface="Arial" charset="0"/>
                <a:cs typeface="Times New Roman" pitchFamily="18" charset="0"/>
              </a:rPr>
              <a:t>al</a:t>
            </a:r>
            <a:r>
              <a:rPr lang="en-GB" sz="2400" smtClean="0">
                <a:cs typeface="Times New Roman" pitchFamily="18" charset="0"/>
              </a:rPr>
              <a:t> reform.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752600" y="4098925"/>
            <a:ext cx="571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4000">
                <a:solidFill>
                  <a:srgbClr val="DDDDD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Teacher’s competences</a:t>
            </a:r>
            <a:endParaRPr lang="en-GB" sz="4000">
              <a:solidFill>
                <a:srgbClr val="DDDDD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791200" y="1524000"/>
            <a:ext cx="2209800" cy="4191000"/>
            <a:chOff x="3648" y="960"/>
            <a:chExt cx="1392" cy="2640"/>
          </a:xfrm>
        </p:grpSpPr>
        <p:sp>
          <p:nvSpPr>
            <p:cNvPr id="6195" name="Rectangle 4"/>
            <p:cNvSpPr>
              <a:spLocks noChangeArrowheads="1"/>
            </p:cNvSpPr>
            <p:nvPr/>
          </p:nvSpPr>
          <p:spPr bwMode="auto">
            <a:xfrm>
              <a:off x="3648" y="1296"/>
              <a:ext cx="1392" cy="86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96" name="Group 5"/>
            <p:cNvGrpSpPr>
              <a:grpSpLocks/>
            </p:cNvGrpSpPr>
            <p:nvPr/>
          </p:nvGrpSpPr>
          <p:grpSpPr bwMode="auto">
            <a:xfrm>
              <a:off x="3696" y="960"/>
              <a:ext cx="1344" cy="2640"/>
              <a:chOff x="3696" y="960"/>
              <a:chExt cx="1344" cy="2640"/>
            </a:xfrm>
          </p:grpSpPr>
          <p:grpSp>
            <p:nvGrpSpPr>
              <p:cNvPr id="6197" name="Group 6"/>
              <p:cNvGrpSpPr>
                <a:grpSpLocks/>
              </p:cNvGrpSpPr>
              <p:nvPr/>
            </p:nvGrpSpPr>
            <p:grpSpPr bwMode="auto">
              <a:xfrm>
                <a:off x="3696" y="960"/>
                <a:ext cx="1344" cy="1248"/>
                <a:chOff x="3696" y="960"/>
                <a:chExt cx="1344" cy="1248"/>
              </a:xfrm>
            </p:grpSpPr>
            <p:sp>
              <p:nvSpPr>
                <p:cNvPr id="6199" name="Line 7"/>
                <p:cNvSpPr>
                  <a:spLocks noChangeShapeType="1"/>
                </p:cNvSpPr>
                <p:nvPr/>
              </p:nvSpPr>
              <p:spPr bwMode="auto">
                <a:xfrm>
                  <a:off x="5040" y="1296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200" name="Group 8"/>
                <p:cNvGrpSpPr>
                  <a:grpSpLocks/>
                </p:cNvGrpSpPr>
                <p:nvPr/>
              </p:nvGrpSpPr>
              <p:grpSpPr bwMode="auto">
                <a:xfrm>
                  <a:off x="3696" y="960"/>
                  <a:ext cx="1344" cy="1248"/>
                  <a:chOff x="3696" y="960"/>
                  <a:chExt cx="1344" cy="1248"/>
                </a:xfrm>
              </p:grpSpPr>
              <p:sp>
                <p:nvSpPr>
                  <p:cNvPr id="6201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84" y="960"/>
                    <a:ext cx="788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342900" indent="-342900">
                      <a:spcBef>
                        <a:spcPct val="50000"/>
                      </a:spcBef>
                    </a:pPr>
                    <a:r>
                      <a:rPr lang="et-EE" sz="2200">
                        <a:latin typeface="Times New Roman" pitchFamily="18" charset="0"/>
                      </a:rPr>
                      <a:t>III step</a:t>
                    </a:r>
                    <a:endParaRPr lang="en-GB" sz="22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02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248"/>
                    <a:ext cx="1344" cy="9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t-EE" sz="2200">
                        <a:latin typeface="Times New Roman" pitchFamily="18" charset="0"/>
                      </a:rPr>
                      <a:t>Continuing education: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t-EE" sz="2000">
                        <a:latin typeface="Times New Roman" pitchFamily="18" charset="0"/>
                      </a:rPr>
                      <a:t>Self- reflection and analyze</a:t>
                    </a:r>
                    <a:endParaRPr lang="en-GB" sz="2000">
                      <a:latin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6198" name="Line 11"/>
              <p:cNvSpPr>
                <a:spLocks noChangeShapeType="1"/>
              </p:cNvSpPr>
              <p:nvPr/>
            </p:nvSpPr>
            <p:spPr bwMode="auto">
              <a:xfrm>
                <a:off x="5040" y="2160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148" name="Rectangle 1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924800" cy="1143000"/>
          </a:xfrm>
        </p:spPr>
        <p:txBody>
          <a:bodyPr/>
          <a:lstStyle/>
          <a:p>
            <a:pPr eaLnBrk="1" hangingPunct="1"/>
            <a:r>
              <a:rPr lang="en-GB" sz="3600" smtClean="0"/>
              <a:t>Main steps of professional de</a:t>
            </a:r>
            <a:r>
              <a:rPr lang="et-EE" sz="3600" smtClean="0"/>
              <a:t>velopment and main challanges</a:t>
            </a:r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1143000" y="48006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1143000" y="3657600"/>
            <a:ext cx="6858000" cy="914400"/>
            <a:chOff x="672" y="2400"/>
            <a:chExt cx="4320" cy="576"/>
          </a:xfrm>
        </p:grpSpPr>
        <p:sp>
          <p:nvSpPr>
            <p:cNvPr id="6190" name="Line 15"/>
            <p:cNvSpPr>
              <a:spLocks noChangeShapeType="1"/>
            </p:cNvSpPr>
            <p:nvPr/>
          </p:nvSpPr>
          <p:spPr bwMode="auto">
            <a:xfrm flipV="1">
              <a:off x="672" y="2400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6"/>
            <p:cNvSpPr>
              <a:spLocks noChangeShapeType="1"/>
            </p:cNvSpPr>
            <p:nvPr/>
          </p:nvSpPr>
          <p:spPr bwMode="auto">
            <a:xfrm>
              <a:off x="1536" y="2400"/>
              <a:ext cx="86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17"/>
            <p:cNvSpPr>
              <a:spLocks noChangeShapeType="1"/>
            </p:cNvSpPr>
            <p:nvPr/>
          </p:nvSpPr>
          <p:spPr bwMode="auto">
            <a:xfrm flipV="1">
              <a:off x="2400" y="2429"/>
              <a:ext cx="912" cy="5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18"/>
            <p:cNvSpPr>
              <a:spLocks noChangeShapeType="1"/>
            </p:cNvSpPr>
            <p:nvPr/>
          </p:nvSpPr>
          <p:spPr bwMode="auto">
            <a:xfrm>
              <a:off x="3312" y="2420"/>
              <a:ext cx="960" cy="5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19"/>
            <p:cNvSpPr>
              <a:spLocks noChangeShapeType="1"/>
            </p:cNvSpPr>
            <p:nvPr/>
          </p:nvSpPr>
          <p:spPr bwMode="auto">
            <a:xfrm flipV="1">
              <a:off x="4272" y="2561"/>
              <a:ext cx="720" cy="4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72" name="Freeform 20"/>
          <p:cNvSpPr>
            <a:spLocks/>
          </p:cNvSpPr>
          <p:nvPr/>
        </p:nvSpPr>
        <p:spPr bwMode="auto">
          <a:xfrm>
            <a:off x="1146175" y="4953000"/>
            <a:ext cx="6837363" cy="804863"/>
          </a:xfrm>
          <a:custGeom>
            <a:avLst/>
            <a:gdLst>
              <a:gd name="T0" fmla="*/ 0 w 4307"/>
              <a:gd name="T1" fmla="*/ 655638 h 507"/>
              <a:gd name="T2" fmla="*/ 1239837 w 4307"/>
              <a:gd name="T3" fmla="*/ 12700 h 507"/>
              <a:gd name="T4" fmla="*/ 2506662 w 4307"/>
              <a:gd name="T5" fmla="*/ 582613 h 507"/>
              <a:gd name="T6" fmla="*/ 2427287 w 4307"/>
              <a:gd name="T7" fmla="*/ 790575 h 507"/>
              <a:gd name="T8" fmla="*/ 2366962 w 4307"/>
              <a:gd name="T9" fmla="*/ 568325 h 507"/>
              <a:gd name="T10" fmla="*/ 3573463 w 4307"/>
              <a:gd name="T11" fmla="*/ 26988 h 507"/>
              <a:gd name="T12" fmla="*/ 4787900 w 4307"/>
              <a:gd name="T13" fmla="*/ 573088 h 507"/>
              <a:gd name="T14" fmla="*/ 4708525 w 4307"/>
              <a:gd name="T15" fmla="*/ 804863 h 507"/>
              <a:gd name="T16" fmla="*/ 4638675 w 4307"/>
              <a:gd name="T17" fmla="*/ 573088 h 507"/>
              <a:gd name="T18" fmla="*/ 5824537 w 4307"/>
              <a:gd name="T19" fmla="*/ 39688 h 507"/>
              <a:gd name="T20" fmla="*/ 6837363 w 4307"/>
              <a:gd name="T21" fmla="*/ 684213 h 50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307"/>
              <a:gd name="T34" fmla="*/ 0 h 507"/>
              <a:gd name="T35" fmla="*/ 4307 w 4307"/>
              <a:gd name="T36" fmla="*/ 507 h 50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307" h="507">
                <a:moveTo>
                  <a:pt x="0" y="413"/>
                </a:moveTo>
                <a:cubicBezTo>
                  <a:pt x="129" y="346"/>
                  <a:pt x="518" y="16"/>
                  <a:pt x="781" y="8"/>
                </a:cubicBezTo>
                <a:cubicBezTo>
                  <a:pt x="1044" y="0"/>
                  <a:pt x="1454" y="285"/>
                  <a:pt x="1579" y="367"/>
                </a:cubicBezTo>
                <a:cubicBezTo>
                  <a:pt x="1704" y="449"/>
                  <a:pt x="1544" y="500"/>
                  <a:pt x="1529" y="498"/>
                </a:cubicBezTo>
                <a:cubicBezTo>
                  <a:pt x="1514" y="496"/>
                  <a:pt x="1371" y="438"/>
                  <a:pt x="1491" y="358"/>
                </a:cubicBezTo>
                <a:cubicBezTo>
                  <a:pt x="1611" y="278"/>
                  <a:pt x="1997" y="17"/>
                  <a:pt x="2251" y="17"/>
                </a:cubicBezTo>
                <a:cubicBezTo>
                  <a:pt x="2505" y="17"/>
                  <a:pt x="2897" y="279"/>
                  <a:pt x="3016" y="361"/>
                </a:cubicBezTo>
                <a:cubicBezTo>
                  <a:pt x="3135" y="443"/>
                  <a:pt x="2982" y="507"/>
                  <a:pt x="2966" y="507"/>
                </a:cubicBezTo>
                <a:cubicBezTo>
                  <a:pt x="2950" y="507"/>
                  <a:pt x="2805" y="441"/>
                  <a:pt x="2922" y="361"/>
                </a:cubicBezTo>
                <a:cubicBezTo>
                  <a:pt x="3039" y="281"/>
                  <a:pt x="3438" y="13"/>
                  <a:pt x="3669" y="25"/>
                </a:cubicBezTo>
                <a:cubicBezTo>
                  <a:pt x="3900" y="37"/>
                  <a:pt x="4174" y="347"/>
                  <a:pt x="4307" y="43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28600" y="5334000"/>
            <a:ext cx="2133600" cy="865188"/>
            <a:chOff x="288" y="3487"/>
            <a:chExt cx="1344" cy="545"/>
          </a:xfrm>
        </p:grpSpPr>
        <p:sp>
          <p:nvSpPr>
            <p:cNvPr id="6188" name="Text Box 22"/>
            <p:cNvSpPr txBox="1">
              <a:spLocks noChangeArrowheads="1"/>
            </p:cNvSpPr>
            <p:nvPr/>
          </p:nvSpPr>
          <p:spPr bwMode="auto">
            <a:xfrm>
              <a:off x="288" y="3744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400">
                  <a:solidFill>
                    <a:srgbClr val="FF0000"/>
                  </a:solidFill>
                  <a:latin typeface="Times New Roman" pitchFamily="18" charset="0"/>
                </a:rPr>
                <a:t>lecturer</a:t>
              </a:r>
              <a:endParaRPr lang="en-GB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89" name="Line 23"/>
            <p:cNvSpPr>
              <a:spLocks noChangeShapeType="1"/>
            </p:cNvSpPr>
            <p:nvPr/>
          </p:nvSpPr>
          <p:spPr bwMode="auto">
            <a:xfrm flipV="1">
              <a:off x="1104" y="3487"/>
              <a:ext cx="528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85800" y="5715000"/>
            <a:ext cx="2362200" cy="1031875"/>
            <a:chOff x="240" y="3696"/>
            <a:chExt cx="1632" cy="517"/>
          </a:xfrm>
        </p:grpSpPr>
        <p:sp>
          <p:nvSpPr>
            <p:cNvPr id="6186" name="Text Box 25"/>
            <p:cNvSpPr txBox="1">
              <a:spLocks noChangeArrowheads="1"/>
            </p:cNvSpPr>
            <p:nvPr/>
          </p:nvSpPr>
          <p:spPr bwMode="auto">
            <a:xfrm>
              <a:off x="240" y="3984"/>
              <a:ext cx="1632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400">
                  <a:solidFill>
                    <a:srgbClr val="FF0000"/>
                  </a:solidFill>
                  <a:latin typeface="Times New Roman" pitchFamily="18" charset="0"/>
                </a:rPr>
                <a:t>tutor</a:t>
              </a:r>
              <a:endParaRPr lang="en-GB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87" name="Line 26"/>
            <p:cNvSpPr>
              <a:spLocks noChangeShapeType="1"/>
            </p:cNvSpPr>
            <p:nvPr/>
          </p:nvSpPr>
          <p:spPr bwMode="auto">
            <a:xfrm flipV="1">
              <a:off x="1152" y="3696"/>
              <a:ext cx="528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2667000" y="5486400"/>
            <a:ext cx="1828800" cy="865188"/>
            <a:chOff x="2016" y="3583"/>
            <a:chExt cx="1152" cy="545"/>
          </a:xfrm>
        </p:grpSpPr>
        <p:sp>
          <p:nvSpPr>
            <p:cNvPr id="6184" name="Text Box 28"/>
            <p:cNvSpPr txBox="1">
              <a:spLocks noChangeArrowheads="1"/>
            </p:cNvSpPr>
            <p:nvPr/>
          </p:nvSpPr>
          <p:spPr bwMode="auto">
            <a:xfrm>
              <a:off x="2016" y="3840"/>
              <a:ext cx="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400">
                  <a:solidFill>
                    <a:srgbClr val="FF0000"/>
                  </a:solidFill>
                  <a:latin typeface="Times New Roman" pitchFamily="18" charset="0"/>
                </a:rPr>
                <a:t>mentor</a:t>
              </a:r>
              <a:endParaRPr lang="en-GB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85" name="Line 29"/>
            <p:cNvSpPr>
              <a:spLocks noChangeShapeType="1"/>
            </p:cNvSpPr>
            <p:nvPr/>
          </p:nvSpPr>
          <p:spPr bwMode="auto">
            <a:xfrm flipV="1">
              <a:off x="2640" y="3583"/>
              <a:ext cx="528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3505200" y="5840413"/>
            <a:ext cx="1524000" cy="941387"/>
            <a:chOff x="2208" y="3679"/>
            <a:chExt cx="960" cy="593"/>
          </a:xfrm>
        </p:grpSpPr>
        <p:sp>
          <p:nvSpPr>
            <p:cNvPr id="6182" name="Text Box 31"/>
            <p:cNvSpPr txBox="1">
              <a:spLocks noChangeArrowheads="1"/>
            </p:cNvSpPr>
            <p:nvPr/>
          </p:nvSpPr>
          <p:spPr bwMode="auto">
            <a:xfrm>
              <a:off x="2208" y="3984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400">
                  <a:solidFill>
                    <a:srgbClr val="FF0000"/>
                  </a:solidFill>
                  <a:latin typeface="Times New Roman" pitchFamily="18" charset="0"/>
                </a:rPr>
                <a:t>colleague</a:t>
              </a:r>
              <a:endParaRPr lang="en-GB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83" name="Line 32"/>
            <p:cNvSpPr>
              <a:spLocks noChangeShapeType="1"/>
            </p:cNvSpPr>
            <p:nvPr/>
          </p:nvSpPr>
          <p:spPr bwMode="auto">
            <a:xfrm flipV="1">
              <a:off x="2640" y="3679"/>
              <a:ext cx="528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33"/>
          <p:cNvGrpSpPr>
            <a:grpSpLocks/>
          </p:cNvGrpSpPr>
          <p:nvPr/>
        </p:nvGrpSpPr>
        <p:grpSpPr bwMode="auto">
          <a:xfrm>
            <a:off x="5029200" y="5791200"/>
            <a:ext cx="1371600" cy="914400"/>
            <a:chOff x="3168" y="3648"/>
            <a:chExt cx="864" cy="576"/>
          </a:xfrm>
        </p:grpSpPr>
        <p:sp>
          <p:nvSpPr>
            <p:cNvPr id="6180" name="Line 34"/>
            <p:cNvSpPr>
              <a:spLocks noChangeShapeType="1"/>
            </p:cNvSpPr>
            <p:nvPr/>
          </p:nvSpPr>
          <p:spPr bwMode="auto">
            <a:xfrm flipV="1">
              <a:off x="3504" y="3648"/>
              <a:ext cx="528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Text Box 35"/>
            <p:cNvSpPr txBox="1">
              <a:spLocks noChangeArrowheads="1"/>
            </p:cNvSpPr>
            <p:nvPr/>
          </p:nvSpPr>
          <p:spPr bwMode="auto">
            <a:xfrm>
              <a:off x="3168" y="393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400">
                  <a:solidFill>
                    <a:srgbClr val="FF0000"/>
                  </a:solidFill>
                  <a:latin typeface="Times New Roman" pitchFamily="18" charset="0"/>
                </a:rPr>
                <a:t>leader</a:t>
              </a:r>
              <a:endParaRPr lang="en-GB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2" name="Group 36"/>
          <p:cNvGrpSpPr>
            <a:grpSpLocks/>
          </p:cNvGrpSpPr>
          <p:nvPr/>
        </p:nvGrpSpPr>
        <p:grpSpPr bwMode="auto">
          <a:xfrm>
            <a:off x="6324600" y="5562600"/>
            <a:ext cx="1447800" cy="914400"/>
            <a:chOff x="3984" y="3504"/>
            <a:chExt cx="912" cy="576"/>
          </a:xfrm>
        </p:grpSpPr>
        <p:sp>
          <p:nvSpPr>
            <p:cNvPr id="6178" name="Text Box 37"/>
            <p:cNvSpPr txBox="1">
              <a:spLocks noChangeArrowheads="1"/>
            </p:cNvSpPr>
            <p:nvPr/>
          </p:nvSpPr>
          <p:spPr bwMode="auto">
            <a:xfrm>
              <a:off x="3984" y="3792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t-EE" sz="2400">
                  <a:solidFill>
                    <a:srgbClr val="FF0000"/>
                  </a:solidFill>
                  <a:latin typeface="Times New Roman" pitchFamily="18" charset="0"/>
                </a:rPr>
                <a:t>society</a:t>
              </a:r>
              <a:endParaRPr lang="en-GB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79" name="Line 38"/>
            <p:cNvSpPr>
              <a:spLocks noChangeShapeType="1"/>
            </p:cNvSpPr>
            <p:nvPr/>
          </p:nvSpPr>
          <p:spPr bwMode="auto">
            <a:xfrm flipV="1">
              <a:off x="4368" y="3504"/>
              <a:ext cx="528" cy="30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39"/>
          <p:cNvGrpSpPr>
            <a:grpSpLocks/>
          </p:cNvGrpSpPr>
          <p:nvPr/>
        </p:nvGrpSpPr>
        <p:grpSpPr bwMode="auto">
          <a:xfrm>
            <a:off x="3429000" y="1524000"/>
            <a:ext cx="2362200" cy="4191000"/>
            <a:chOff x="2160" y="960"/>
            <a:chExt cx="1488" cy="2640"/>
          </a:xfrm>
        </p:grpSpPr>
        <p:grpSp>
          <p:nvGrpSpPr>
            <p:cNvPr id="6170" name="Group 40"/>
            <p:cNvGrpSpPr>
              <a:grpSpLocks/>
            </p:cNvGrpSpPr>
            <p:nvPr/>
          </p:nvGrpSpPr>
          <p:grpSpPr bwMode="auto">
            <a:xfrm>
              <a:off x="2160" y="1296"/>
              <a:ext cx="1488" cy="2304"/>
              <a:chOff x="2160" y="1296"/>
              <a:chExt cx="1488" cy="2304"/>
            </a:xfrm>
          </p:grpSpPr>
          <p:sp>
            <p:nvSpPr>
              <p:cNvPr id="6176" name="Rectangle 41"/>
              <p:cNvSpPr>
                <a:spLocks noChangeArrowheads="1"/>
              </p:cNvSpPr>
              <p:nvPr/>
            </p:nvSpPr>
            <p:spPr bwMode="auto">
              <a:xfrm>
                <a:off x="2160" y="1296"/>
                <a:ext cx="1488" cy="864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42"/>
              <p:cNvSpPr>
                <a:spLocks noChangeShapeType="1"/>
              </p:cNvSpPr>
              <p:nvPr/>
            </p:nvSpPr>
            <p:spPr bwMode="auto">
              <a:xfrm>
                <a:off x="3648" y="2160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71" name="Group 43"/>
            <p:cNvGrpSpPr>
              <a:grpSpLocks/>
            </p:cNvGrpSpPr>
            <p:nvPr/>
          </p:nvGrpSpPr>
          <p:grpSpPr bwMode="auto">
            <a:xfrm>
              <a:off x="2208" y="960"/>
              <a:ext cx="1440" cy="1200"/>
              <a:chOff x="2208" y="960"/>
              <a:chExt cx="1440" cy="1200"/>
            </a:xfrm>
          </p:grpSpPr>
          <p:sp>
            <p:nvSpPr>
              <p:cNvPr id="6172" name="Line 44"/>
              <p:cNvSpPr>
                <a:spLocks noChangeShapeType="1"/>
              </p:cNvSpPr>
              <p:nvPr/>
            </p:nvSpPr>
            <p:spPr bwMode="auto">
              <a:xfrm>
                <a:off x="3648" y="1296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73" name="Group 45"/>
              <p:cNvGrpSpPr>
                <a:grpSpLocks/>
              </p:cNvGrpSpPr>
              <p:nvPr/>
            </p:nvGrpSpPr>
            <p:grpSpPr bwMode="auto">
              <a:xfrm>
                <a:off x="2208" y="960"/>
                <a:ext cx="1392" cy="1037"/>
                <a:chOff x="2208" y="960"/>
                <a:chExt cx="1392" cy="1037"/>
              </a:xfrm>
            </p:grpSpPr>
            <p:sp>
              <p:nvSpPr>
                <p:cNvPr id="6174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544" y="960"/>
                  <a:ext cx="720" cy="3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>
                    <a:spcBef>
                      <a:spcPct val="50000"/>
                    </a:spcBef>
                  </a:pPr>
                  <a:r>
                    <a:rPr lang="et-EE" sz="2200">
                      <a:latin typeface="Times New Roman" pitchFamily="18" charset="0"/>
                    </a:rPr>
                    <a:t>II step</a:t>
                  </a:r>
                  <a:endParaRPr lang="en-GB" sz="2200">
                    <a:latin typeface="Times New Roman" pitchFamily="18" charset="0"/>
                  </a:endParaRPr>
                </a:p>
              </p:txBody>
            </p:sp>
            <p:sp>
              <p:nvSpPr>
                <p:cNvPr id="6175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208" y="1248"/>
                  <a:ext cx="1392" cy="7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t-EE" sz="2200">
                      <a:latin typeface="Times New Roman" pitchFamily="18" charset="0"/>
                    </a:rPr>
                    <a:t>Induction year: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t-EE" sz="2000">
                      <a:latin typeface="Times New Roman" pitchFamily="18" charset="0"/>
                    </a:rPr>
                    <a:t>Socialization and cooperation</a:t>
                  </a:r>
                  <a:endParaRPr lang="en-GB" sz="2000"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1143000" y="1524000"/>
            <a:ext cx="2286000" cy="4191000"/>
            <a:chOff x="720" y="960"/>
            <a:chExt cx="1440" cy="2640"/>
          </a:xfrm>
        </p:grpSpPr>
        <p:grpSp>
          <p:nvGrpSpPr>
            <p:cNvPr id="6160" name="Group 49"/>
            <p:cNvGrpSpPr>
              <a:grpSpLocks/>
            </p:cNvGrpSpPr>
            <p:nvPr/>
          </p:nvGrpSpPr>
          <p:grpSpPr bwMode="auto">
            <a:xfrm>
              <a:off x="720" y="960"/>
              <a:ext cx="1440" cy="1200"/>
              <a:chOff x="720" y="960"/>
              <a:chExt cx="1440" cy="1200"/>
            </a:xfrm>
          </p:grpSpPr>
          <p:sp>
            <p:nvSpPr>
              <p:cNvPr id="6163" name="Rectangle 50"/>
              <p:cNvSpPr>
                <a:spLocks noChangeArrowheads="1"/>
              </p:cNvSpPr>
              <p:nvPr/>
            </p:nvSpPr>
            <p:spPr bwMode="auto">
              <a:xfrm>
                <a:off x="720" y="1296"/>
                <a:ext cx="1440" cy="864"/>
              </a:xfrm>
              <a:prstGeom prst="rect">
                <a:avLst/>
              </a:prstGeom>
              <a:solidFill>
                <a:srgbClr val="CCFF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164" name="Group 51"/>
              <p:cNvGrpSpPr>
                <a:grpSpLocks/>
              </p:cNvGrpSpPr>
              <p:nvPr/>
            </p:nvGrpSpPr>
            <p:grpSpPr bwMode="auto">
              <a:xfrm>
                <a:off x="720" y="960"/>
                <a:ext cx="1440" cy="1200"/>
                <a:chOff x="720" y="960"/>
                <a:chExt cx="1440" cy="1200"/>
              </a:xfrm>
            </p:grpSpPr>
            <p:sp>
              <p:nvSpPr>
                <p:cNvPr id="6165" name="Line 52"/>
                <p:cNvSpPr>
                  <a:spLocks noChangeShapeType="1"/>
                </p:cNvSpPr>
                <p:nvPr/>
              </p:nvSpPr>
              <p:spPr bwMode="auto">
                <a:xfrm>
                  <a:off x="2160" y="1296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6166" name="Group 53"/>
                <p:cNvGrpSpPr>
                  <a:grpSpLocks/>
                </p:cNvGrpSpPr>
                <p:nvPr/>
              </p:nvGrpSpPr>
              <p:grpSpPr bwMode="auto">
                <a:xfrm>
                  <a:off x="720" y="960"/>
                  <a:ext cx="1440" cy="1200"/>
                  <a:chOff x="720" y="960"/>
                  <a:chExt cx="1440" cy="1200"/>
                </a:xfrm>
              </p:grpSpPr>
              <p:sp>
                <p:nvSpPr>
                  <p:cNvPr id="6167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296"/>
                    <a:ext cx="0" cy="8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68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248"/>
                    <a:ext cx="1392" cy="749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t-EE" sz="2200">
                        <a:latin typeface="Times New Roman" pitchFamily="18" charset="0"/>
                      </a:rPr>
                      <a:t>Initial education: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t-EE" sz="2000">
                        <a:latin typeface="Times New Roman" pitchFamily="18" charset="0"/>
                      </a:rPr>
                      <a:t>Linking theory and practice</a:t>
                    </a:r>
                    <a:endParaRPr lang="en-GB" sz="20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169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960"/>
                    <a:ext cx="672" cy="33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marL="342900" indent="-342900">
                      <a:spcBef>
                        <a:spcPct val="50000"/>
                      </a:spcBef>
                    </a:pPr>
                    <a:r>
                      <a:rPr lang="et-EE" sz="2200">
                        <a:latin typeface="Times New Roman" pitchFamily="18" charset="0"/>
                      </a:rPr>
                      <a:t>I step</a:t>
                    </a:r>
                    <a:endParaRPr lang="en-GB" sz="2200">
                      <a:latin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6161" name="Line 57"/>
            <p:cNvSpPr>
              <a:spLocks noChangeShapeType="1"/>
            </p:cNvSpPr>
            <p:nvPr/>
          </p:nvSpPr>
          <p:spPr bwMode="auto">
            <a:xfrm>
              <a:off x="720" y="2112"/>
              <a:ext cx="0" cy="14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58"/>
            <p:cNvSpPr>
              <a:spLocks noChangeShapeType="1"/>
            </p:cNvSpPr>
            <p:nvPr/>
          </p:nvSpPr>
          <p:spPr bwMode="auto">
            <a:xfrm>
              <a:off x="2160" y="2160"/>
              <a:ext cx="0" cy="14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2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autoUpdateAnimBg="0"/>
      <p:bldP spid="125965" grpId="0" animBg="1"/>
      <p:bldP spid="1259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t-EE" sz="4000" smtClean="0"/>
              <a:t>Induction year in Estonia</a:t>
            </a:r>
            <a:endParaRPr lang="en-GB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  <a:spcAft>
                <a:spcPct val="50000"/>
              </a:spcAft>
              <a:buFont typeface="Webdings" pitchFamily="18" charset="2"/>
              <a:buNone/>
            </a:pPr>
            <a:r>
              <a:rPr lang="et-EE" smtClean="0">
                <a:latin typeface="Times New Roman" pitchFamily="18" charset="0"/>
              </a:rPr>
              <a:t>	</a:t>
            </a:r>
            <a:r>
              <a:rPr lang="en-GB" smtClean="0">
                <a:cs typeface="Times New Roman" pitchFamily="18" charset="0"/>
              </a:rPr>
              <a:t>In Estonia preparations for the induction year</a:t>
            </a:r>
            <a:r>
              <a:rPr lang="et-EE" smtClean="0">
                <a:latin typeface="Times New Roman" pitchFamily="18" charset="0"/>
              </a:rPr>
              <a:t>, </a:t>
            </a:r>
            <a:r>
              <a:rPr lang="en-GB" smtClean="0">
                <a:cs typeface="Times New Roman" pitchFamily="18" charset="0"/>
              </a:rPr>
              <a:t>the support programme for novice teachers</a:t>
            </a:r>
            <a:r>
              <a:rPr lang="et-EE" smtClean="0">
                <a:latin typeface="Times New Roman" pitchFamily="18" charset="0"/>
              </a:rPr>
              <a:t>,</a:t>
            </a:r>
            <a:r>
              <a:rPr lang="en-GB" smtClean="0">
                <a:cs typeface="Times New Roman" pitchFamily="18" charset="0"/>
              </a:rPr>
              <a:t> started in 2002. </a:t>
            </a:r>
            <a:endParaRPr lang="et-EE" smtClean="0">
              <a:latin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  <a:spcAft>
                <a:spcPct val="50000"/>
              </a:spcAft>
              <a:buFont typeface="Webdings" pitchFamily="18" charset="2"/>
              <a:buNone/>
            </a:pPr>
            <a:r>
              <a:rPr lang="et-EE" smtClean="0">
                <a:latin typeface="Times New Roman" pitchFamily="18" charset="0"/>
              </a:rPr>
              <a:t>	</a:t>
            </a:r>
            <a:r>
              <a:rPr lang="en-GB" smtClean="0">
                <a:cs typeface="Times New Roman" pitchFamily="18" charset="0"/>
              </a:rPr>
              <a:t>On national level the programme is implemented since 2004 for all first year teachers. 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609600"/>
          </a:xfrm>
        </p:spPr>
        <p:txBody>
          <a:bodyPr/>
          <a:lstStyle/>
          <a:p>
            <a:pPr algn="ctr" eaLnBrk="1" hangingPunct="1"/>
            <a:r>
              <a:rPr lang="et-EE" sz="3600" smtClean="0">
                <a:solidFill>
                  <a:schemeClr val="tx1"/>
                </a:solidFill>
              </a:rPr>
              <a:t>Theoretical background</a:t>
            </a:r>
            <a:endParaRPr lang="en-GB" sz="3600" smtClean="0">
              <a:solidFill>
                <a:schemeClr val="tx1"/>
              </a:solidFill>
            </a:endParaRPr>
          </a:p>
        </p:txBody>
      </p:sp>
      <p:grpSp>
        <p:nvGrpSpPr>
          <p:cNvPr id="8195" name="Group 24"/>
          <p:cNvGrpSpPr>
            <a:grpSpLocks/>
          </p:cNvGrpSpPr>
          <p:nvPr/>
        </p:nvGrpSpPr>
        <p:grpSpPr bwMode="auto">
          <a:xfrm>
            <a:off x="381000" y="990600"/>
            <a:ext cx="8458200" cy="5562600"/>
            <a:chOff x="0" y="557"/>
            <a:chExt cx="5328" cy="3504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006" y="1959"/>
              <a:ext cx="1108" cy="434"/>
            </a:xfrm>
            <a:prstGeom prst="rect">
              <a:avLst/>
            </a:prstGeom>
            <a:solidFill>
              <a:srgbClr val="FFFFFF">
                <a:alpha val="50195"/>
              </a:srgbClr>
            </a:solidFill>
            <a:ln w="9360">
              <a:solidFill>
                <a:srgbClr val="FFFF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Sotsiaalne dimensioon</a:t>
              </a: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0" y="557"/>
              <a:ext cx="5328" cy="3504"/>
            </a:xfrm>
            <a:prstGeom prst="ellipse">
              <a:avLst/>
            </a:prstGeom>
            <a:solidFill>
              <a:srgbClr val="FFC081">
                <a:alpha val="50195"/>
              </a:srgbClr>
            </a:solidFill>
            <a:ln w="19080">
              <a:solidFill>
                <a:srgbClr val="FFC08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521" y="674"/>
              <a:ext cx="2353" cy="4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algn="ctr" eaLnBrk="0" hangingPunct="0"/>
              <a:endParaRPr lang="en-US">
                <a:latin typeface="Times New Roman" pitchFamily="18" charset="0"/>
              </a:endParaRPr>
            </a:p>
            <a:p>
              <a:pPr algn="ctr" eaLnBrk="0" hangingPunct="0"/>
              <a:r>
                <a:rPr lang="en-US"/>
                <a:t>Organi</a:t>
              </a:r>
              <a:r>
                <a:rPr lang="et-EE"/>
                <a:t>s</a:t>
              </a:r>
              <a:r>
                <a:rPr lang="en-US"/>
                <a:t>ation as </a:t>
              </a:r>
              <a:r>
                <a:rPr lang="et-EE"/>
                <a:t>a </a:t>
              </a:r>
              <a:r>
                <a:rPr lang="en-US"/>
                <a:t>context for workplace learning and professional development</a:t>
              </a: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40" y="1248"/>
              <a:ext cx="4844" cy="2686"/>
            </a:xfrm>
            <a:prstGeom prst="ellipse">
              <a:avLst/>
            </a:prstGeom>
            <a:gradFill rotWithShape="0">
              <a:gsLst>
                <a:gs pos="0">
                  <a:srgbClr val="FEE995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1908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008" y="3312"/>
              <a:ext cx="1542" cy="3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eaLnBrk="0" hangingPunct="0">
                <a:spcAft>
                  <a:spcPts val="600"/>
                </a:spcAft>
              </a:pPr>
              <a:r>
                <a:rPr lang="en-US"/>
                <a:t>Developing teaching </a:t>
              </a:r>
            </a:p>
            <a:p>
              <a:pPr eaLnBrk="0" hangingPunct="0">
                <a:spcAft>
                  <a:spcPts val="600"/>
                </a:spcAft>
              </a:pPr>
              <a:r>
                <a:rPr lang="en-US"/>
                <a:t>competences</a:t>
              </a:r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625" y="1375"/>
              <a:ext cx="2111" cy="3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algn="ctr" eaLnBrk="0" hangingPunct="0">
                <a:spcAft>
                  <a:spcPts val="600"/>
                </a:spcAft>
              </a:pPr>
              <a:r>
                <a:rPr lang="en-US"/>
                <a:t>Sociali</a:t>
              </a:r>
              <a:r>
                <a:rPr lang="et-EE"/>
                <a:t>s</a:t>
              </a:r>
              <a:r>
                <a:rPr lang="en-US"/>
                <a:t>ation in organi</a:t>
              </a:r>
              <a:r>
                <a:rPr lang="et-EE"/>
                <a:t>s</a:t>
              </a:r>
              <a:r>
                <a:rPr lang="en-US"/>
                <a:t>ation/ in profession</a:t>
              </a:r>
            </a:p>
          </p:txBody>
        </p:sp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2736" y="3408"/>
              <a:ext cx="1515" cy="28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eaLnBrk="0" hangingPunct="0">
                <a:spcAft>
                  <a:spcPts val="600"/>
                </a:spcAft>
              </a:pPr>
              <a:r>
                <a:rPr lang="en-US"/>
                <a:t>Developing professional identity</a:t>
              </a:r>
            </a:p>
          </p:txBody>
        </p:sp>
        <p:grpSp>
          <p:nvGrpSpPr>
            <p:cNvPr id="8203" name="Group 11"/>
            <p:cNvGrpSpPr>
              <a:grpSpLocks/>
            </p:cNvGrpSpPr>
            <p:nvPr/>
          </p:nvGrpSpPr>
          <p:grpSpPr bwMode="auto">
            <a:xfrm>
              <a:off x="658" y="1797"/>
              <a:ext cx="4012" cy="1563"/>
              <a:chOff x="1334" y="2242"/>
              <a:chExt cx="6340" cy="2730"/>
            </a:xfrm>
          </p:grpSpPr>
          <p:sp>
            <p:nvSpPr>
              <p:cNvPr id="8214" name="Oval 12"/>
              <p:cNvSpPr>
                <a:spLocks noChangeArrowheads="1"/>
              </p:cNvSpPr>
              <p:nvPr/>
            </p:nvSpPr>
            <p:spPr bwMode="auto">
              <a:xfrm>
                <a:off x="1334" y="2242"/>
                <a:ext cx="6340" cy="2730"/>
              </a:xfrm>
              <a:prstGeom prst="ellipse">
                <a:avLst/>
              </a:prstGeom>
              <a:gradFill rotWithShape="0">
                <a:gsLst>
                  <a:gs pos="0">
                    <a:srgbClr val="FED495"/>
                  </a:gs>
                  <a:gs pos="100000">
                    <a:srgbClr val="FF99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Text Box 13"/>
              <p:cNvSpPr txBox="1">
                <a:spLocks noChangeArrowheads="1"/>
              </p:cNvSpPr>
              <p:nvPr/>
            </p:nvSpPr>
            <p:spPr bwMode="auto">
              <a:xfrm>
                <a:off x="2273" y="2646"/>
                <a:ext cx="4462" cy="19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anchor="ctr"/>
              <a:lstStyle/>
              <a:p>
                <a:pPr eaLnBrk="0" hangingPunct="0"/>
                <a:r>
                  <a:rPr lang="en-US" sz="1200">
                    <a:latin typeface="Times New Roman" pitchFamily="18" charset="0"/>
                  </a:rPr>
                  <a:t>   </a:t>
                </a:r>
              </a:p>
            </p:txBody>
          </p:sp>
        </p:grpSp>
        <p:sp>
          <p:nvSpPr>
            <p:cNvPr id="8204" name="Text Box 14"/>
            <p:cNvSpPr txBox="1">
              <a:spLocks noChangeArrowheads="1"/>
            </p:cNvSpPr>
            <p:nvPr/>
          </p:nvSpPr>
          <p:spPr bwMode="auto">
            <a:xfrm>
              <a:off x="768" y="2496"/>
              <a:ext cx="1342" cy="4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algn="ctr" eaLnBrk="0" hangingPunct="0">
                <a:spcAft>
                  <a:spcPts val="600"/>
                </a:spcAft>
              </a:pPr>
              <a:r>
                <a:rPr lang="en-US">
                  <a:solidFill>
                    <a:srgbClr val="000000"/>
                  </a:solidFill>
                </a:rPr>
                <a:t>Professional knowledge and </a:t>
              </a:r>
              <a:endParaRPr lang="et-EE">
                <a:solidFill>
                  <a:srgbClr val="000000"/>
                </a:solidFill>
              </a:endParaRPr>
            </a:p>
            <a:p>
              <a:pPr algn="ctr" eaLnBrk="0" hangingPunct="0">
                <a:spcAft>
                  <a:spcPts val="600"/>
                </a:spcAft>
              </a:pPr>
              <a:r>
                <a:rPr lang="en-US">
                  <a:solidFill>
                    <a:srgbClr val="000000"/>
                  </a:solidFill>
                </a:rPr>
                <a:t>skills dimension</a:t>
              </a:r>
            </a:p>
          </p:txBody>
        </p:sp>
        <p:sp>
          <p:nvSpPr>
            <p:cNvPr id="8205" name="Text Box 15"/>
            <p:cNvSpPr txBox="1">
              <a:spLocks noChangeArrowheads="1"/>
            </p:cNvSpPr>
            <p:nvPr/>
          </p:nvSpPr>
          <p:spPr bwMode="auto">
            <a:xfrm>
              <a:off x="3415" y="2658"/>
              <a:ext cx="875" cy="3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algn="ctr" eaLnBrk="0" hangingPunct="0"/>
              <a:r>
                <a:rPr lang="en-US"/>
                <a:t>Personal dimension</a:t>
              </a:r>
            </a:p>
          </p:txBody>
        </p:sp>
        <p:grpSp>
          <p:nvGrpSpPr>
            <p:cNvPr id="8206" name="Group 16"/>
            <p:cNvGrpSpPr>
              <a:grpSpLocks/>
            </p:cNvGrpSpPr>
            <p:nvPr/>
          </p:nvGrpSpPr>
          <p:grpSpPr bwMode="auto">
            <a:xfrm>
              <a:off x="1903" y="2190"/>
              <a:ext cx="1522" cy="701"/>
              <a:chOff x="3301" y="2929"/>
              <a:chExt cx="2406" cy="1224"/>
            </a:xfrm>
          </p:grpSpPr>
          <p:sp>
            <p:nvSpPr>
              <p:cNvPr id="8212" name="Oval 17"/>
              <p:cNvSpPr>
                <a:spLocks noChangeArrowheads="1"/>
              </p:cNvSpPr>
              <p:nvPr/>
            </p:nvSpPr>
            <p:spPr bwMode="auto">
              <a:xfrm>
                <a:off x="3301" y="2929"/>
                <a:ext cx="2406" cy="1224"/>
              </a:xfrm>
              <a:prstGeom prst="ellipse">
                <a:avLst/>
              </a:prstGeom>
              <a:solidFill>
                <a:srgbClr val="FF6600"/>
              </a:solidFill>
              <a:ln w="1908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Text Box 18"/>
              <p:cNvSpPr txBox="1">
                <a:spLocks noChangeArrowheads="1"/>
              </p:cNvSpPr>
              <p:nvPr/>
            </p:nvSpPr>
            <p:spPr bwMode="auto">
              <a:xfrm>
                <a:off x="3657" y="3110"/>
                <a:ext cx="1694" cy="86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207" name="Line 19"/>
            <p:cNvSpPr>
              <a:spLocks noChangeShapeType="1"/>
            </p:cNvSpPr>
            <p:nvPr/>
          </p:nvSpPr>
          <p:spPr bwMode="auto">
            <a:xfrm>
              <a:off x="658" y="1842"/>
              <a:ext cx="1279" cy="584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20"/>
            <p:cNvSpPr>
              <a:spLocks noChangeShapeType="1"/>
            </p:cNvSpPr>
            <p:nvPr/>
          </p:nvSpPr>
          <p:spPr bwMode="auto">
            <a:xfrm flipV="1">
              <a:off x="3391" y="1842"/>
              <a:ext cx="1279" cy="584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21"/>
            <p:cNvSpPr>
              <a:spLocks noChangeShapeType="1"/>
            </p:cNvSpPr>
            <p:nvPr/>
          </p:nvSpPr>
          <p:spPr bwMode="auto">
            <a:xfrm>
              <a:off x="2664" y="2893"/>
              <a:ext cx="0" cy="1051"/>
            </a:xfrm>
            <a:prstGeom prst="line">
              <a:avLst/>
            </a:prstGeom>
            <a:noFill/>
            <a:ln w="19080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22"/>
            <p:cNvSpPr txBox="1">
              <a:spLocks noChangeArrowheads="1"/>
            </p:cNvSpPr>
            <p:nvPr/>
          </p:nvSpPr>
          <p:spPr bwMode="auto">
            <a:xfrm>
              <a:off x="1936" y="1959"/>
              <a:ext cx="1419" cy="2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algn="ctr" eaLnBrk="0" hangingPunct="0"/>
              <a:r>
                <a:rPr lang="en-US"/>
                <a:t>Social dimension</a:t>
              </a:r>
            </a:p>
          </p:txBody>
        </p:sp>
        <p:sp>
          <p:nvSpPr>
            <p:cNvPr id="8211" name="Text Box 23"/>
            <p:cNvSpPr txBox="1">
              <a:spLocks noChangeArrowheads="1"/>
            </p:cNvSpPr>
            <p:nvPr/>
          </p:nvSpPr>
          <p:spPr bwMode="auto">
            <a:xfrm>
              <a:off x="2040" y="2309"/>
              <a:ext cx="1280" cy="4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17640" tIns="10800" rIns="17640" bIns="10800" anchor="ctr"/>
            <a:lstStyle/>
            <a:p>
              <a:pPr algn="ctr" eaLnBrk="0" hangingPunct="0"/>
              <a:r>
                <a:rPr lang="en-US" b="1"/>
                <a:t>Professional development of teacher</a:t>
              </a:r>
              <a:r>
                <a:rPr lang="en-US" sz="1000" b="1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GB" sz="3200" smtClean="0">
                <a:cs typeface="Times New Roman" pitchFamily="18" charset="0"/>
              </a:rPr>
              <a:t>Implementation model of the induction year</a:t>
            </a:r>
            <a:r>
              <a:rPr lang="en-GB" smtClean="0"/>
              <a:t> 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066800" y="914400"/>
            <a:ext cx="7262813" cy="5257800"/>
            <a:chOff x="1980" y="4320"/>
            <a:chExt cx="7757" cy="5040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3075" y="4320"/>
              <a:ext cx="5762" cy="723"/>
            </a:xfrm>
            <a:prstGeom prst="rect">
              <a:avLst/>
            </a:prstGeom>
            <a:solidFill>
              <a:srgbClr val="FFFF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3691" y="4399"/>
              <a:ext cx="462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1600"/>
                <a:t>School setting as an environment for professional development, support </a:t>
              </a:r>
              <a:r>
                <a:rPr lang="et-EE" sz="1600"/>
                <a:t>for mentors</a:t>
              </a:r>
            </a:p>
          </p:txBody>
        </p:sp>
        <p:sp>
          <p:nvSpPr>
            <p:cNvPr id="9222" name="Rectangle 6"/>
            <p:cNvSpPr>
              <a:spLocks noChangeArrowheads="1"/>
            </p:cNvSpPr>
            <p:nvPr/>
          </p:nvSpPr>
          <p:spPr bwMode="auto">
            <a:xfrm>
              <a:off x="1995" y="8095"/>
              <a:ext cx="7742" cy="1262"/>
            </a:xfrm>
            <a:prstGeom prst="rect">
              <a:avLst/>
            </a:prstGeom>
            <a:solidFill>
              <a:srgbClr val="FFFF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Rectangle 7"/>
            <p:cNvSpPr>
              <a:spLocks noChangeArrowheads="1"/>
            </p:cNvSpPr>
            <p:nvPr/>
          </p:nvSpPr>
          <p:spPr bwMode="auto">
            <a:xfrm>
              <a:off x="3408" y="8174"/>
              <a:ext cx="2875" cy="2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600"/>
                <a:t>University centres</a:t>
              </a:r>
              <a:r>
                <a:rPr lang="et-EE" sz="1600"/>
                <a:t>:</a:t>
              </a:r>
            </a:p>
          </p:txBody>
        </p:sp>
        <p:sp>
          <p:nvSpPr>
            <p:cNvPr id="9224" name="Rectangle 8"/>
            <p:cNvSpPr>
              <a:spLocks noChangeArrowheads="1"/>
            </p:cNvSpPr>
            <p:nvPr/>
          </p:nvSpPr>
          <p:spPr bwMode="auto">
            <a:xfrm>
              <a:off x="4308" y="8416"/>
              <a:ext cx="4692" cy="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>
                <a:buFont typeface="Symbol" pitchFamily="18" charset="2"/>
                <a:buChar char="-"/>
              </a:pPr>
              <a:r>
                <a:rPr lang="en-US" sz="1600"/>
                <a:t>support programme for novice teachers</a:t>
              </a:r>
            </a:p>
            <a:p>
              <a:pPr eaLnBrk="0" hangingPunct="0">
                <a:buFont typeface="Symbol" pitchFamily="18" charset="2"/>
                <a:buChar char="-"/>
              </a:pPr>
              <a:r>
                <a:rPr lang="en-US" sz="1600"/>
                <a:t>mentor training</a:t>
              </a:r>
            </a:p>
            <a:p>
              <a:pPr eaLnBrk="0" hangingPunct="0">
                <a:buFont typeface="Symbol" pitchFamily="18" charset="2"/>
                <a:buChar char="-"/>
              </a:pPr>
              <a:r>
                <a:rPr lang="en-US" sz="1600"/>
                <a:t>monitoring and analysing the implementation of the induction year</a:t>
              </a:r>
            </a:p>
            <a:p>
              <a:pPr eaLnBrk="0" hangingPunct="0"/>
              <a:endParaRPr lang="en-US" sz="1600"/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>
              <a:off x="3617" y="5039"/>
              <a:ext cx="358" cy="360"/>
              <a:chOff x="3609" y="8467"/>
              <a:chExt cx="358" cy="360"/>
            </a:xfrm>
          </p:grpSpPr>
          <p:sp>
            <p:nvSpPr>
              <p:cNvPr id="9251" name="Line 10"/>
              <p:cNvSpPr>
                <a:spLocks noChangeShapeType="1"/>
              </p:cNvSpPr>
              <p:nvPr/>
            </p:nvSpPr>
            <p:spPr bwMode="auto">
              <a:xfrm flipH="1">
                <a:off x="3712" y="8467"/>
                <a:ext cx="255" cy="255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Freeform 11"/>
              <p:cNvSpPr>
                <a:spLocks/>
              </p:cNvSpPr>
              <p:nvPr/>
            </p:nvSpPr>
            <p:spPr bwMode="auto">
              <a:xfrm>
                <a:off x="3609" y="8662"/>
                <a:ext cx="166" cy="165"/>
              </a:xfrm>
              <a:custGeom>
                <a:avLst/>
                <a:gdLst>
                  <a:gd name="T0" fmla="*/ 55 w 166"/>
                  <a:gd name="T1" fmla="*/ 0 h 165"/>
                  <a:gd name="T2" fmla="*/ 0 w 166"/>
                  <a:gd name="T3" fmla="*/ 165 h 165"/>
                  <a:gd name="T4" fmla="*/ 166 w 166"/>
                  <a:gd name="T5" fmla="*/ 110 h 165"/>
                  <a:gd name="T6" fmla="*/ 55 w 166"/>
                  <a:gd name="T7" fmla="*/ 0 h 1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6"/>
                  <a:gd name="T13" fmla="*/ 0 h 165"/>
                  <a:gd name="T14" fmla="*/ 166 w 166"/>
                  <a:gd name="T15" fmla="*/ 165 h 1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6" h="165">
                    <a:moveTo>
                      <a:pt x="55" y="0"/>
                    </a:moveTo>
                    <a:lnTo>
                      <a:pt x="0" y="165"/>
                    </a:lnTo>
                    <a:lnTo>
                      <a:pt x="166" y="110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6" name="Group 12"/>
            <p:cNvGrpSpPr>
              <a:grpSpLocks/>
            </p:cNvGrpSpPr>
            <p:nvPr/>
          </p:nvGrpSpPr>
          <p:grpSpPr bwMode="auto">
            <a:xfrm>
              <a:off x="7935" y="5040"/>
              <a:ext cx="362" cy="360"/>
              <a:chOff x="7927" y="8467"/>
              <a:chExt cx="362" cy="360"/>
            </a:xfrm>
          </p:grpSpPr>
          <p:sp>
            <p:nvSpPr>
              <p:cNvPr id="9249" name="Line 13"/>
              <p:cNvSpPr>
                <a:spLocks noChangeShapeType="1"/>
              </p:cNvSpPr>
              <p:nvPr/>
            </p:nvSpPr>
            <p:spPr bwMode="auto">
              <a:xfrm>
                <a:off x="7927" y="8467"/>
                <a:ext cx="254" cy="255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Freeform 14"/>
              <p:cNvSpPr>
                <a:spLocks/>
              </p:cNvSpPr>
              <p:nvPr/>
            </p:nvSpPr>
            <p:spPr bwMode="auto">
              <a:xfrm>
                <a:off x="8121" y="8662"/>
                <a:ext cx="168" cy="165"/>
              </a:xfrm>
              <a:custGeom>
                <a:avLst/>
                <a:gdLst>
                  <a:gd name="T0" fmla="*/ 0 w 168"/>
                  <a:gd name="T1" fmla="*/ 110 h 165"/>
                  <a:gd name="T2" fmla="*/ 168 w 168"/>
                  <a:gd name="T3" fmla="*/ 165 h 165"/>
                  <a:gd name="T4" fmla="*/ 111 w 168"/>
                  <a:gd name="T5" fmla="*/ 0 h 165"/>
                  <a:gd name="T6" fmla="*/ 0 w 168"/>
                  <a:gd name="T7" fmla="*/ 110 h 16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68"/>
                  <a:gd name="T13" fmla="*/ 0 h 165"/>
                  <a:gd name="T14" fmla="*/ 168 w 168"/>
                  <a:gd name="T15" fmla="*/ 165 h 16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68" h="165">
                    <a:moveTo>
                      <a:pt x="0" y="110"/>
                    </a:moveTo>
                    <a:lnTo>
                      <a:pt x="168" y="165"/>
                    </a:lnTo>
                    <a:lnTo>
                      <a:pt x="111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7" name="Group 15"/>
            <p:cNvGrpSpPr>
              <a:grpSpLocks/>
            </p:cNvGrpSpPr>
            <p:nvPr/>
          </p:nvGrpSpPr>
          <p:grpSpPr bwMode="auto">
            <a:xfrm>
              <a:off x="6058" y="5040"/>
              <a:ext cx="156" cy="360"/>
              <a:chOff x="6050" y="8467"/>
              <a:chExt cx="156" cy="360"/>
            </a:xfrm>
          </p:grpSpPr>
          <p:sp>
            <p:nvSpPr>
              <p:cNvPr id="9247" name="Line 16"/>
              <p:cNvSpPr>
                <a:spLocks noChangeShapeType="1"/>
              </p:cNvSpPr>
              <p:nvPr/>
            </p:nvSpPr>
            <p:spPr bwMode="auto">
              <a:xfrm>
                <a:off x="6127" y="8467"/>
                <a:ext cx="1" cy="209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Freeform 17"/>
              <p:cNvSpPr>
                <a:spLocks/>
              </p:cNvSpPr>
              <p:nvPr/>
            </p:nvSpPr>
            <p:spPr bwMode="auto">
              <a:xfrm>
                <a:off x="6050" y="8671"/>
                <a:ext cx="156" cy="156"/>
              </a:xfrm>
              <a:custGeom>
                <a:avLst/>
                <a:gdLst>
                  <a:gd name="T0" fmla="*/ 0 w 156"/>
                  <a:gd name="T1" fmla="*/ 0 h 156"/>
                  <a:gd name="T2" fmla="*/ 79 w 156"/>
                  <a:gd name="T3" fmla="*/ 156 h 156"/>
                  <a:gd name="T4" fmla="*/ 156 w 156"/>
                  <a:gd name="T5" fmla="*/ 0 h 156"/>
                  <a:gd name="T6" fmla="*/ 0 w 156"/>
                  <a:gd name="T7" fmla="*/ 0 h 1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6"/>
                  <a:gd name="T13" fmla="*/ 0 h 156"/>
                  <a:gd name="T14" fmla="*/ 156 w 156"/>
                  <a:gd name="T15" fmla="*/ 156 h 1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6" h="156">
                    <a:moveTo>
                      <a:pt x="0" y="0"/>
                    </a:moveTo>
                    <a:lnTo>
                      <a:pt x="79" y="156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8" name="Group 18"/>
            <p:cNvGrpSpPr>
              <a:grpSpLocks/>
            </p:cNvGrpSpPr>
            <p:nvPr/>
          </p:nvGrpSpPr>
          <p:grpSpPr bwMode="auto">
            <a:xfrm>
              <a:off x="3183" y="7732"/>
              <a:ext cx="156" cy="358"/>
              <a:chOff x="3175" y="12964"/>
              <a:chExt cx="156" cy="358"/>
            </a:xfrm>
          </p:grpSpPr>
          <p:sp>
            <p:nvSpPr>
              <p:cNvPr id="9245" name="Line 19"/>
              <p:cNvSpPr>
                <a:spLocks noChangeShapeType="1"/>
              </p:cNvSpPr>
              <p:nvPr/>
            </p:nvSpPr>
            <p:spPr bwMode="auto">
              <a:xfrm flipV="1">
                <a:off x="3251" y="13113"/>
                <a:ext cx="1" cy="209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Freeform 20"/>
              <p:cNvSpPr>
                <a:spLocks/>
              </p:cNvSpPr>
              <p:nvPr/>
            </p:nvSpPr>
            <p:spPr bwMode="auto">
              <a:xfrm>
                <a:off x="3175" y="12964"/>
                <a:ext cx="156" cy="156"/>
              </a:xfrm>
              <a:custGeom>
                <a:avLst/>
                <a:gdLst>
                  <a:gd name="T0" fmla="*/ 156 w 156"/>
                  <a:gd name="T1" fmla="*/ 156 h 156"/>
                  <a:gd name="T2" fmla="*/ 79 w 156"/>
                  <a:gd name="T3" fmla="*/ 0 h 156"/>
                  <a:gd name="T4" fmla="*/ 0 w 156"/>
                  <a:gd name="T5" fmla="*/ 156 h 156"/>
                  <a:gd name="T6" fmla="*/ 156 w 156"/>
                  <a:gd name="T7" fmla="*/ 156 h 1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6"/>
                  <a:gd name="T13" fmla="*/ 0 h 156"/>
                  <a:gd name="T14" fmla="*/ 156 w 156"/>
                  <a:gd name="T15" fmla="*/ 156 h 1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6" h="156">
                    <a:moveTo>
                      <a:pt x="156" y="156"/>
                    </a:moveTo>
                    <a:lnTo>
                      <a:pt x="79" y="0"/>
                    </a:lnTo>
                    <a:lnTo>
                      <a:pt x="0" y="156"/>
                    </a:lnTo>
                    <a:lnTo>
                      <a:pt x="156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29" name="Group 21"/>
            <p:cNvGrpSpPr>
              <a:grpSpLocks/>
            </p:cNvGrpSpPr>
            <p:nvPr/>
          </p:nvGrpSpPr>
          <p:grpSpPr bwMode="auto">
            <a:xfrm>
              <a:off x="5700" y="7732"/>
              <a:ext cx="156" cy="358"/>
              <a:chOff x="5695" y="12964"/>
              <a:chExt cx="156" cy="358"/>
            </a:xfrm>
          </p:grpSpPr>
          <p:sp>
            <p:nvSpPr>
              <p:cNvPr id="9243" name="Line 22"/>
              <p:cNvSpPr>
                <a:spLocks noChangeShapeType="1"/>
              </p:cNvSpPr>
              <p:nvPr/>
            </p:nvSpPr>
            <p:spPr bwMode="auto">
              <a:xfrm flipV="1">
                <a:off x="5772" y="13113"/>
                <a:ext cx="1" cy="209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4" name="Freeform 23"/>
              <p:cNvSpPr>
                <a:spLocks/>
              </p:cNvSpPr>
              <p:nvPr/>
            </p:nvSpPr>
            <p:spPr bwMode="auto">
              <a:xfrm>
                <a:off x="5695" y="12964"/>
                <a:ext cx="156" cy="156"/>
              </a:xfrm>
              <a:custGeom>
                <a:avLst/>
                <a:gdLst>
                  <a:gd name="T0" fmla="*/ 156 w 156"/>
                  <a:gd name="T1" fmla="*/ 156 h 156"/>
                  <a:gd name="T2" fmla="*/ 79 w 156"/>
                  <a:gd name="T3" fmla="*/ 0 h 156"/>
                  <a:gd name="T4" fmla="*/ 0 w 156"/>
                  <a:gd name="T5" fmla="*/ 156 h 156"/>
                  <a:gd name="T6" fmla="*/ 156 w 156"/>
                  <a:gd name="T7" fmla="*/ 156 h 1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6"/>
                  <a:gd name="T13" fmla="*/ 0 h 156"/>
                  <a:gd name="T14" fmla="*/ 156 w 156"/>
                  <a:gd name="T15" fmla="*/ 156 h 1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6" h="156">
                    <a:moveTo>
                      <a:pt x="156" y="156"/>
                    </a:moveTo>
                    <a:lnTo>
                      <a:pt x="79" y="0"/>
                    </a:lnTo>
                    <a:lnTo>
                      <a:pt x="0" y="156"/>
                    </a:lnTo>
                    <a:lnTo>
                      <a:pt x="156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0" name="Group 24"/>
            <p:cNvGrpSpPr>
              <a:grpSpLocks/>
            </p:cNvGrpSpPr>
            <p:nvPr/>
          </p:nvGrpSpPr>
          <p:grpSpPr bwMode="auto">
            <a:xfrm>
              <a:off x="8038" y="7737"/>
              <a:ext cx="156" cy="358"/>
              <a:chOff x="8030" y="12969"/>
              <a:chExt cx="156" cy="358"/>
            </a:xfrm>
          </p:grpSpPr>
          <p:sp>
            <p:nvSpPr>
              <p:cNvPr id="9241" name="Line 25"/>
              <p:cNvSpPr>
                <a:spLocks noChangeShapeType="1"/>
              </p:cNvSpPr>
              <p:nvPr/>
            </p:nvSpPr>
            <p:spPr bwMode="auto">
              <a:xfrm flipV="1">
                <a:off x="8107" y="13118"/>
                <a:ext cx="1" cy="209"/>
              </a:xfrm>
              <a:prstGeom prst="line">
                <a:avLst/>
              </a:prstGeom>
              <a:noFill/>
              <a:ln w="889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/>
            </p:nvSpPr>
            <p:spPr bwMode="auto">
              <a:xfrm>
                <a:off x="8030" y="12969"/>
                <a:ext cx="156" cy="156"/>
              </a:xfrm>
              <a:custGeom>
                <a:avLst/>
                <a:gdLst>
                  <a:gd name="T0" fmla="*/ 156 w 156"/>
                  <a:gd name="T1" fmla="*/ 156 h 156"/>
                  <a:gd name="T2" fmla="*/ 77 w 156"/>
                  <a:gd name="T3" fmla="*/ 0 h 156"/>
                  <a:gd name="T4" fmla="*/ 0 w 156"/>
                  <a:gd name="T5" fmla="*/ 156 h 156"/>
                  <a:gd name="T6" fmla="*/ 156 w 156"/>
                  <a:gd name="T7" fmla="*/ 156 h 1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6"/>
                  <a:gd name="T13" fmla="*/ 0 h 156"/>
                  <a:gd name="T14" fmla="*/ 156 w 156"/>
                  <a:gd name="T15" fmla="*/ 156 h 1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6" h="156">
                    <a:moveTo>
                      <a:pt x="156" y="156"/>
                    </a:moveTo>
                    <a:lnTo>
                      <a:pt x="77" y="0"/>
                    </a:lnTo>
                    <a:lnTo>
                      <a:pt x="0" y="156"/>
                    </a:lnTo>
                    <a:lnTo>
                      <a:pt x="156" y="15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" name="Rectangle 27"/>
            <p:cNvSpPr>
              <a:spLocks noChangeArrowheads="1"/>
            </p:cNvSpPr>
            <p:nvPr/>
          </p:nvSpPr>
          <p:spPr bwMode="auto">
            <a:xfrm>
              <a:off x="1995" y="5399"/>
              <a:ext cx="7742" cy="2333"/>
            </a:xfrm>
            <a:prstGeom prst="rect">
              <a:avLst/>
            </a:prstGeom>
            <a:solidFill>
              <a:srgbClr val="FFFFFF"/>
            </a:solidFill>
            <a:ln w="889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Line 28"/>
            <p:cNvSpPr>
              <a:spLocks noChangeShapeType="1"/>
            </p:cNvSpPr>
            <p:nvPr/>
          </p:nvSpPr>
          <p:spPr bwMode="auto">
            <a:xfrm>
              <a:off x="1995" y="7200"/>
              <a:ext cx="7740" cy="1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29"/>
            <p:cNvSpPr>
              <a:spLocks noChangeShapeType="1"/>
            </p:cNvSpPr>
            <p:nvPr/>
          </p:nvSpPr>
          <p:spPr bwMode="auto">
            <a:xfrm>
              <a:off x="2895" y="5400"/>
              <a:ext cx="1" cy="180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30"/>
            <p:cNvSpPr>
              <a:spLocks noChangeShapeType="1"/>
            </p:cNvSpPr>
            <p:nvPr/>
          </p:nvSpPr>
          <p:spPr bwMode="auto">
            <a:xfrm>
              <a:off x="5055" y="5400"/>
              <a:ext cx="1" cy="180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31"/>
            <p:cNvSpPr>
              <a:spLocks noChangeShapeType="1"/>
            </p:cNvSpPr>
            <p:nvPr/>
          </p:nvSpPr>
          <p:spPr bwMode="auto">
            <a:xfrm>
              <a:off x="7395" y="5400"/>
              <a:ext cx="1" cy="1800"/>
            </a:xfrm>
            <a:prstGeom prst="line">
              <a:avLst/>
            </a:prstGeom>
            <a:noFill/>
            <a:ln w="889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Rectangle 32"/>
            <p:cNvSpPr>
              <a:spLocks noChangeArrowheads="1"/>
            </p:cNvSpPr>
            <p:nvPr/>
          </p:nvSpPr>
          <p:spPr bwMode="auto">
            <a:xfrm>
              <a:off x="1980" y="7314"/>
              <a:ext cx="7740" cy="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b="1"/>
                <a:t>Professional development of novice teachers</a:t>
              </a:r>
            </a:p>
          </p:txBody>
        </p:sp>
        <p:sp>
          <p:nvSpPr>
            <p:cNvPr id="9237" name="Rectangle 33"/>
            <p:cNvSpPr>
              <a:spLocks noChangeArrowheads="1"/>
            </p:cNvSpPr>
            <p:nvPr/>
          </p:nvSpPr>
          <p:spPr bwMode="auto">
            <a:xfrm>
              <a:off x="3060" y="5760"/>
              <a:ext cx="1972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600"/>
                <a:t>Supporting the </a:t>
              </a:r>
              <a:r>
                <a:rPr lang="et-EE" sz="1600"/>
                <a:t>socialization</a:t>
              </a:r>
              <a:r>
                <a:rPr lang="en-US" sz="1600"/>
                <a:t> of novice teachers to school as an organi</a:t>
              </a:r>
              <a:r>
                <a:rPr lang="et-EE" sz="1600"/>
                <a:t>sation</a:t>
              </a:r>
            </a:p>
          </p:txBody>
        </p:sp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5292" y="5814"/>
              <a:ext cx="1913" cy="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600"/>
                <a:t>Developing basic competences</a:t>
              </a:r>
            </a:p>
          </p:txBody>
        </p:sp>
        <p:sp>
          <p:nvSpPr>
            <p:cNvPr id="9239" name="Rectangle 35"/>
            <p:cNvSpPr>
              <a:spLocks noChangeArrowheads="1"/>
            </p:cNvSpPr>
            <p:nvPr/>
          </p:nvSpPr>
          <p:spPr bwMode="auto">
            <a:xfrm>
              <a:off x="7690" y="5752"/>
              <a:ext cx="1495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600"/>
                <a:t>Providing support in solving problems</a:t>
              </a:r>
            </a:p>
          </p:txBody>
        </p:sp>
        <p:sp>
          <p:nvSpPr>
            <p:cNvPr id="9240" name="Rectangle 36"/>
            <p:cNvSpPr>
              <a:spLocks noChangeArrowheads="1"/>
            </p:cNvSpPr>
            <p:nvPr/>
          </p:nvSpPr>
          <p:spPr bwMode="auto">
            <a:xfrm rot="-5400000">
              <a:off x="2000" y="6073"/>
              <a:ext cx="1114" cy="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en-US" sz="1600"/>
                <a:t>Aims of induction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t-EE" sz="3600" smtClean="0"/>
              <a:t>Different parties in induction year</a:t>
            </a:r>
            <a:endParaRPr lang="en-GB" sz="3600" smtClean="0"/>
          </a:p>
        </p:txBody>
      </p:sp>
      <p:grpSp>
        <p:nvGrpSpPr>
          <p:cNvPr id="10243" name="Group 14"/>
          <p:cNvGrpSpPr>
            <a:grpSpLocks/>
          </p:cNvGrpSpPr>
          <p:nvPr/>
        </p:nvGrpSpPr>
        <p:grpSpPr bwMode="auto">
          <a:xfrm>
            <a:off x="990600" y="1143000"/>
            <a:ext cx="7620000" cy="4953000"/>
            <a:chOff x="1418" y="1342"/>
            <a:chExt cx="9051" cy="5951"/>
          </a:xfrm>
        </p:grpSpPr>
        <p:sp>
          <p:nvSpPr>
            <p:cNvPr id="10244" name="Rectangle 15"/>
            <p:cNvSpPr>
              <a:spLocks noChangeArrowheads="1"/>
            </p:cNvSpPr>
            <p:nvPr/>
          </p:nvSpPr>
          <p:spPr bwMode="auto">
            <a:xfrm>
              <a:off x="1418" y="1342"/>
              <a:ext cx="9051" cy="3854"/>
            </a:xfrm>
            <a:prstGeom prst="rect">
              <a:avLst/>
            </a:prstGeom>
            <a:pattFill prst="ltDnDiag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80808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Text Box 16"/>
            <p:cNvSpPr txBox="1">
              <a:spLocks noChangeArrowheads="1"/>
            </p:cNvSpPr>
            <p:nvPr/>
          </p:nvSpPr>
          <p:spPr bwMode="auto">
            <a:xfrm>
              <a:off x="4671" y="1939"/>
              <a:ext cx="2719" cy="13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Aft>
                  <a:spcPts val="600"/>
                </a:spcAft>
              </a:pPr>
              <a:r>
                <a:rPr lang="en-US" sz="1600"/>
                <a:t>Head of school</a:t>
              </a:r>
              <a:r>
                <a:rPr lang="en-US" sz="1600" i="1"/>
                <a:t> –</a:t>
              </a:r>
            </a:p>
            <a:p>
              <a:pPr eaLnBrk="0" hangingPunct="0"/>
              <a:r>
                <a:rPr lang="en-US" sz="1600"/>
                <a:t>is responsible for the induction year at school</a:t>
              </a:r>
              <a:r>
                <a:rPr lang="en-US" sz="1200">
                  <a:latin typeface="Times New Roman" pitchFamily="18" charset="0"/>
                </a:rPr>
                <a:t> </a:t>
              </a:r>
            </a:p>
          </p:txBody>
        </p:sp>
        <p:sp>
          <p:nvSpPr>
            <p:cNvPr id="10246" name="Text Box 17"/>
            <p:cNvSpPr txBox="1">
              <a:spLocks noChangeArrowheads="1"/>
            </p:cNvSpPr>
            <p:nvPr/>
          </p:nvSpPr>
          <p:spPr bwMode="auto">
            <a:xfrm>
              <a:off x="7172" y="3725"/>
              <a:ext cx="2796" cy="1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t-EE" sz="2400" baseline="30000"/>
            </a:p>
            <a:p>
              <a:pPr eaLnBrk="0" hangingPunct="0"/>
              <a:r>
                <a:rPr lang="en-US" sz="2400" baseline="30000"/>
                <a:t>Mentor –                             supervisor of a novice teacher, advisor</a:t>
              </a:r>
            </a:p>
          </p:txBody>
        </p:sp>
        <p:sp>
          <p:nvSpPr>
            <p:cNvPr id="10247" name="Text Box 18"/>
            <p:cNvSpPr txBox="1">
              <a:spLocks noChangeArrowheads="1"/>
            </p:cNvSpPr>
            <p:nvPr/>
          </p:nvSpPr>
          <p:spPr bwMode="auto">
            <a:xfrm>
              <a:off x="2021" y="3627"/>
              <a:ext cx="3017" cy="13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400" baseline="30000"/>
                <a:t>Novice teacher –                   graduate of teacher training, who works as a first-year full-time teacher</a:t>
              </a:r>
            </a:p>
          </p:txBody>
        </p:sp>
        <p:sp>
          <p:nvSpPr>
            <p:cNvPr id="10248" name="Line 19"/>
            <p:cNvSpPr>
              <a:spLocks noChangeShapeType="1"/>
            </p:cNvSpPr>
            <p:nvPr/>
          </p:nvSpPr>
          <p:spPr bwMode="auto">
            <a:xfrm>
              <a:off x="6077" y="3302"/>
              <a:ext cx="0" cy="6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Line 20"/>
            <p:cNvSpPr>
              <a:spLocks noChangeShapeType="1"/>
            </p:cNvSpPr>
            <p:nvPr/>
          </p:nvSpPr>
          <p:spPr bwMode="auto">
            <a:xfrm>
              <a:off x="5038" y="4144"/>
              <a:ext cx="2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21"/>
            <p:cNvSpPr>
              <a:spLocks noChangeShapeType="1"/>
            </p:cNvSpPr>
            <p:nvPr/>
          </p:nvSpPr>
          <p:spPr bwMode="auto">
            <a:xfrm flipH="1" flipV="1">
              <a:off x="5038" y="4355"/>
              <a:ext cx="205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Text Box 22"/>
            <p:cNvSpPr txBox="1">
              <a:spLocks noChangeArrowheads="1"/>
            </p:cNvSpPr>
            <p:nvPr/>
          </p:nvSpPr>
          <p:spPr bwMode="auto">
            <a:xfrm>
              <a:off x="1418" y="5673"/>
              <a:ext cx="9051" cy="1620"/>
            </a:xfrm>
            <a:prstGeom prst="rect">
              <a:avLst/>
            </a:prstGeom>
            <a:solidFill>
              <a:srgbClr val="DDDDDD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/>
                <a:t>University </a:t>
              </a:r>
              <a:r>
                <a:rPr lang="et-EE" sz="2000"/>
                <a:t>lecturers/teachers</a:t>
              </a:r>
              <a:r>
                <a:rPr lang="en-US" sz="2000"/>
                <a:t> – </a:t>
              </a:r>
            </a:p>
            <a:p>
              <a:pPr eaLnBrk="0" hangingPunct="0">
                <a:buFont typeface="Times New Roman" pitchFamily="18" charset="0"/>
                <a:buNone/>
              </a:pPr>
              <a:r>
                <a:rPr lang="et-EE" sz="2000"/>
                <a:t>- </a:t>
              </a:r>
              <a:r>
                <a:rPr lang="en-US" sz="2000"/>
                <a:t>organise support seminars 4 times a year to support novice teachers’ professional development and self-analysis;</a:t>
              </a:r>
            </a:p>
            <a:p>
              <a:pPr eaLnBrk="0" hangingPunct="0">
                <a:buFont typeface="Times New Roman" pitchFamily="18" charset="0"/>
                <a:buNone/>
              </a:pPr>
              <a:r>
                <a:rPr lang="et-EE" sz="2000"/>
                <a:t>- </a:t>
              </a:r>
              <a:r>
                <a:rPr lang="en-US" sz="2000"/>
                <a:t>provide mentor training</a:t>
              </a:r>
            </a:p>
          </p:txBody>
        </p:sp>
        <p:sp>
          <p:nvSpPr>
            <p:cNvPr id="10252" name="Text Box 23"/>
            <p:cNvSpPr txBox="1">
              <a:spLocks noChangeArrowheads="1"/>
            </p:cNvSpPr>
            <p:nvPr/>
          </p:nvSpPr>
          <p:spPr bwMode="auto">
            <a:xfrm>
              <a:off x="1418" y="1342"/>
              <a:ext cx="9051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 eaLnBrk="0" hangingPunct="0"/>
              <a:r>
                <a:rPr lang="et-EE" sz="2000" b="1"/>
                <a:t>Ministry of Education, administrative part</a:t>
              </a:r>
              <a:endParaRPr lang="en-US" sz="2000" b="1"/>
            </a:p>
          </p:txBody>
        </p:sp>
        <p:sp>
          <p:nvSpPr>
            <p:cNvPr id="10253" name="AutoShape 24"/>
            <p:cNvSpPr>
              <a:spLocks noChangeArrowheads="1"/>
            </p:cNvSpPr>
            <p:nvPr/>
          </p:nvSpPr>
          <p:spPr bwMode="auto">
            <a:xfrm>
              <a:off x="5701" y="5018"/>
              <a:ext cx="804" cy="843"/>
            </a:xfrm>
            <a:prstGeom prst="upDownArrow">
              <a:avLst>
                <a:gd name="adj1" fmla="val 50000"/>
                <a:gd name="adj2" fmla="val 209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u ingl põhi">
  <a:themeElements>
    <a:clrScheme name="tlu ingl põh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lu ingl põhi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lu ingl põh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lu ingl põh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lu ingl põh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lu ingl põh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lu ingl põh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lu ingl põh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lu ingl põh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lu ingl põh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lu ingl põh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lu ingl põh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lu ingl põh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lu ingl põh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Settings\inge\Desktop\tlu ingl põhi.ppt</Template>
  <TotalTime>859</TotalTime>
  <Words>1454</Words>
  <Application>Microsoft Office PowerPoint</Application>
  <PresentationFormat>On-screen Show (4:3)</PresentationFormat>
  <Paragraphs>254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Helvetica</vt:lpstr>
      <vt:lpstr>Webdings</vt:lpstr>
      <vt:lpstr>Calibri</vt:lpstr>
      <vt:lpstr>Times New Roman</vt:lpstr>
      <vt:lpstr>Symbol</vt:lpstr>
      <vt:lpstr>tlu ingl põhi</vt:lpstr>
      <vt:lpstr>Induction as support programme for novice teachers in Estonia   </vt:lpstr>
      <vt:lpstr>Slide 2</vt:lpstr>
      <vt:lpstr>Induction</vt:lpstr>
      <vt:lpstr>Reasons to implement induction year</vt:lpstr>
      <vt:lpstr>Main steps of professional development and main challanges</vt:lpstr>
      <vt:lpstr>Induction year in Estonia</vt:lpstr>
      <vt:lpstr>Theoretical background</vt:lpstr>
      <vt:lpstr>Implementation model of the induction year </vt:lpstr>
      <vt:lpstr>Different parties in induction year</vt:lpstr>
      <vt:lpstr>First results of implementation (1) </vt:lpstr>
      <vt:lpstr>Results (2)…</vt:lpstr>
      <vt:lpstr>The eligibility of the implementation model </vt:lpstr>
      <vt:lpstr>The first experiences of implementation have provided the following suggestions:  </vt:lpstr>
      <vt:lpstr>Suggestions (2):</vt:lpstr>
      <vt:lpstr>Handbook on Induction: Developing Coherent and System-wide Induction Programmes for Beginning Teachers - a handbook for policymakers’,  Overview of European Commission paper</vt:lpstr>
      <vt:lpstr>Resource:</vt:lpstr>
      <vt:lpstr>Starting points compiling the handbook </vt:lpstr>
      <vt:lpstr>The way of working</vt:lpstr>
      <vt:lpstr>Improving Teacher Quality  the EU agenda</vt:lpstr>
      <vt:lpstr>Induction</vt:lpstr>
      <vt:lpstr>The need for induction</vt:lpstr>
      <vt:lpstr>Possible perspectives</vt:lpstr>
      <vt:lpstr>Induction of new teachers      </vt:lpstr>
      <vt:lpstr>New teachers need support:</vt:lpstr>
      <vt:lpstr>Support can be provided in 4 ways</vt:lpstr>
      <vt:lpstr>Conditions for success</vt:lpstr>
      <vt:lpstr>Conditions for success</vt:lpstr>
      <vt:lpstr>Conditions for success</vt:lpstr>
      <vt:lpstr>Topics of mentor training</vt:lpstr>
      <vt:lpstr>Conditions for success</vt:lpstr>
      <vt:lpstr>Key messages</vt:lpstr>
      <vt:lpstr> Checklist  </vt:lpstr>
      <vt:lpstr>Slide 33</vt:lpstr>
      <vt:lpstr>Slide 34</vt:lpstr>
    </vt:vector>
  </TitlesOfParts>
  <Company>TLU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Pealkiri</dc:title>
  <dc:creator>default</dc:creator>
  <cp:lastModifiedBy>Eve Eisenschmidt</cp:lastModifiedBy>
  <cp:revision>47</cp:revision>
  <dcterms:created xsi:type="dcterms:W3CDTF">2006-11-22T16:36:45Z</dcterms:created>
  <dcterms:modified xsi:type="dcterms:W3CDTF">2011-03-14T10:20:34Z</dcterms:modified>
</cp:coreProperties>
</file>